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368" r:id="rId3"/>
    <p:sldId id="369" r:id="rId4"/>
    <p:sldId id="335" r:id="rId5"/>
    <p:sldId id="336" r:id="rId6"/>
    <p:sldId id="337" r:id="rId7"/>
    <p:sldId id="373" r:id="rId8"/>
    <p:sldId id="338" r:id="rId9"/>
    <p:sldId id="340" r:id="rId10"/>
    <p:sldId id="389" r:id="rId11"/>
    <p:sldId id="341" r:id="rId12"/>
    <p:sldId id="342" r:id="rId13"/>
    <p:sldId id="388" r:id="rId14"/>
    <p:sldId id="343" r:id="rId15"/>
    <p:sldId id="344" r:id="rId16"/>
    <p:sldId id="345" r:id="rId17"/>
    <p:sldId id="346" r:id="rId18"/>
    <p:sldId id="347" r:id="rId19"/>
    <p:sldId id="349" r:id="rId20"/>
    <p:sldId id="350" r:id="rId21"/>
    <p:sldId id="351" r:id="rId22"/>
    <p:sldId id="352" r:id="rId23"/>
    <p:sldId id="353" r:id="rId24"/>
    <p:sldId id="354" r:id="rId25"/>
    <p:sldId id="355" r:id="rId26"/>
    <p:sldId id="356" r:id="rId27"/>
    <p:sldId id="357" r:id="rId28"/>
    <p:sldId id="358" r:id="rId29"/>
    <p:sldId id="359" r:id="rId30"/>
    <p:sldId id="384" r:id="rId31"/>
    <p:sldId id="385" r:id="rId32"/>
    <p:sldId id="386" r:id="rId33"/>
    <p:sldId id="387" r:id="rId34"/>
    <p:sldId id="360" r:id="rId35"/>
    <p:sldId id="378" r:id="rId36"/>
    <p:sldId id="379" r:id="rId37"/>
    <p:sldId id="380" r:id="rId38"/>
    <p:sldId id="372" r:id="rId39"/>
  </p:sldIdLst>
  <p:sldSz cx="12192000" cy="6858000"/>
  <p:notesSz cx="6797675" cy="987425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1DA"/>
    <a:srgbClr val="FCF0FA"/>
    <a:srgbClr val="F5F5F6"/>
    <a:srgbClr val="FDFDFE"/>
    <a:srgbClr val="FAFAFB"/>
    <a:srgbClr val="FBFBFB"/>
    <a:srgbClr val="FFFFFF"/>
    <a:srgbClr val="FFFFE1"/>
    <a:srgbClr val="FFFFB3"/>
    <a:srgbClr val="FA66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77" autoAdjust="0"/>
    <p:restoredTop sz="94660" autoAdjust="0"/>
  </p:normalViewPr>
  <p:slideViewPr>
    <p:cSldViewPr snapToGrid="0">
      <p:cViewPr>
        <p:scale>
          <a:sx n="119" d="100"/>
          <a:sy n="119" d="100"/>
        </p:scale>
        <p:origin x="-96" y="-4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A51049D0-EA44-42FB-9AF9-9EE484228E78}" type="datetimeFigureOut">
              <a:rPr lang="tr-TR" smtClean="0"/>
              <a:t>9.02.2024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10B0653-AF61-48A2-86EB-781D37F402CF}" type="slidenum">
              <a:rPr lang="tr-TR" smtClean="0"/>
              <a:t>‹#›</a:t>
            </a:fld>
            <a:endParaRPr lang="tr-TR"/>
          </a:p>
        </p:txBody>
      </p:sp>
    </p:spTree>
    <p:extLst>
      <p:ext uri="{BB962C8B-B14F-4D97-AF65-F5344CB8AC3E}">
        <p14:creationId xmlns:p14="http://schemas.microsoft.com/office/powerpoint/2010/main" val="288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51049D0-EA44-42FB-9AF9-9EE484228E78}" type="datetimeFigureOut">
              <a:rPr lang="tr-TR" smtClean="0"/>
              <a:t>9.02.2024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10B0653-AF61-48A2-86EB-781D37F402CF}" type="slidenum">
              <a:rPr lang="tr-TR" smtClean="0"/>
              <a:t>‹#›</a:t>
            </a:fld>
            <a:endParaRPr lang="tr-TR"/>
          </a:p>
        </p:txBody>
      </p:sp>
    </p:spTree>
    <p:extLst>
      <p:ext uri="{BB962C8B-B14F-4D97-AF65-F5344CB8AC3E}">
        <p14:creationId xmlns:p14="http://schemas.microsoft.com/office/powerpoint/2010/main" val="360487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51049D0-EA44-42FB-9AF9-9EE484228E78}" type="datetimeFigureOut">
              <a:rPr lang="tr-TR" smtClean="0"/>
              <a:t>9.02.2024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10B0653-AF61-48A2-86EB-781D37F402CF}" type="slidenum">
              <a:rPr lang="tr-TR" smtClean="0"/>
              <a:t>‹#›</a:t>
            </a:fld>
            <a:endParaRPr lang="tr-TR"/>
          </a:p>
        </p:txBody>
      </p:sp>
    </p:spTree>
    <p:extLst>
      <p:ext uri="{BB962C8B-B14F-4D97-AF65-F5344CB8AC3E}">
        <p14:creationId xmlns:p14="http://schemas.microsoft.com/office/powerpoint/2010/main" val="1435776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51049D0-EA44-42FB-9AF9-9EE484228E78}" type="datetimeFigureOut">
              <a:rPr lang="tr-TR" smtClean="0"/>
              <a:t>9.02.2024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10B0653-AF61-48A2-86EB-781D37F402CF}" type="slidenum">
              <a:rPr lang="tr-TR" smtClean="0"/>
              <a:t>‹#›</a:t>
            </a:fld>
            <a:endParaRPr lang="tr-TR"/>
          </a:p>
        </p:txBody>
      </p:sp>
    </p:spTree>
    <p:extLst>
      <p:ext uri="{BB962C8B-B14F-4D97-AF65-F5344CB8AC3E}">
        <p14:creationId xmlns:p14="http://schemas.microsoft.com/office/powerpoint/2010/main" val="323413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A51049D0-EA44-42FB-9AF9-9EE484228E78}" type="datetimeFigureOut">
              <a:rPr lang="tr-TR" smtClean="0"/>
              <a:t>9.02.2024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10B0653-AF61-48A2-86EB-781D37F402CF}" type="slidenum">
              <a:rPr lang="tr-TR" smtClean="0"/>
              <a:t>‹#›</a:t>
            </a:fld>
            <a:endParaRPr lang="tr-TR"/>
          </a:p>
        </p:txBody>
      </p:sp>
    </p:spTree>
    <p:extLst>
      <p:ext uri="{BB962C8B-B14F-4D97-AF65-F5344CB8AC3E}">
        <p14:creationId xmlns:p14="http://schemas.microsoft.com/office/powerpoint/2010/main" val="837117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A51049D0-EA44-42FB-9AF9-9EE484228E78}" type="datetimeFigureOut">
              <a:rPr lang="tr-TR" smtClean="0"/>
              <a:t>9.02.2024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10B0653-AF61-48A2-86EB-781D37F402CF}" type="slidenum">
              <a:rPr lang="tr-TR" smtClean="0"/>
              <a:t>‹#›</a:t>
            </a:fld>
            <a:endParaRPr lang="tr-TR"/>
          </a:p>
        </p:txBody>
      </p:sp>
    </p:spTree>
    <p:extLst>
      <p:ext uri="{BB962C8B-B14F-4D97-AF65-F5344CB8AC3E}">
        <p14:creationId xmlns:p14="http://schemas.microsoft.com/office/powerpoint/2010/main" val="3424932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A51049D0-EA44-42FB-9AF9-9EE484228E78}" type="datetimeFigureOut">
              <a:rPr lang="tr-TR" smtClean="0"/>
              <a:t>9.02.2024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10B0653-AF61-48A2-86EB-781D37F402CF}" type="slidenum">
              <a:rPr lang="tr-TR" smtClean="0"/>
              <a:t>‹#›</a:t>
            </a:fld>
            <a:endParaRPr lang="tr-TR"/>
          </a:p>
        </p:txBody>
      </p:sp>
    </p:spTree>
    <p:extLst>
      <p:ext uri="{BB962C8B-B14F-4D97-AF65-F5344CB8AC3E}">
        <p14:creationId xmlns:p14="http://schemas.microsoft.com/office/powerpoint/2010/main" val="2498987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A51049D0-EA44-42FB-9AF9-9EE484228E78}" type="datetimeFigureOut">
              <a:rPr lang="tr-TR" smtClean="0"/>
              <a:t>9.02.2024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10B0653-AF61-48A2-86EB-781D37F402CF}" type="slidenum">
              <a:rPr lang="tr-TR" smtClean="0"/>
              <a:t>‹#›</a:t>
            </a:fld>
            <a:endParaRPr lang="tr-TR"/>
          </a:p>
        </p:txBody>
      </p:sp>
    </p:spTree>
    <p:extLst>
      <p:ext uri="{BB962C8B-B14F-4D97-AF65-F5344CB8AC3E}">
        <p14:creationId xmlns:p14="http://schemas.microsoft.com/office/powerpoint/2010/main" val="2778942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51049D0-EA44-42FB-9AF9-9EE484228E78}" type="datetimeFigureOut">
              <a:rPr lang="tr-TR" smtClean="0"/>
              <a:t>9.02.2024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10B0653-AF61-48A2-86EB-781D37F402CF}" type="slidenum">
              <a:rPr lang="tr-TR" smtClean="0"/>
              <a:t>‹#›</a:t>
            </a:fld>
            <a:endParaRPr lang="tr-TR"/>
          </a:p>
        </p:txBody>
      </p:sp>
    </p:spTree>
    <p:extLst>
      <p:ext uri="{BB962C8B-B14F-4D97-AF65-F5344CB8AC3E}">
        <p14:creationId xmlns:p14="http://schemas.microsoft.com/office/powerpoint/2010/main" val="3151101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51049D0-EA44-42FB-9AF9-9EE484228E78}" type="datetimeFigureOut">
              <a:rPr lang="tr-TR" smtClean="0"/>
              <a:t>9.02.2024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10B0653-AF61-48A2-86EB-781D37F402CF}" type="slidenum">
              <a:rPr lang="tr-TR" smtClean="0"/>
              <a:t>‹#›</a:t>
            </a:fld>
            <a:endParaRPr lang="tr-TR"/>
          </a:p>
        </p:txBody>
      </p:sp>
    </p:spTree>
    <p:extLst>
      <p:ext uri="{BB962C8B-B14F-4D97-AF65-F5344CB8AC3E}">
        <p14:creationId xmlns:p14="http://schemas.microsoft.com/office/powerpoint/2010/main" val="1744138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51049D0-EA44-42FB-9AF9-9EE484228E78}" type="datetimeFigureOut">
              <a:rPr lang="tr-TR" smtClean="0"/>
              <a:t>9.02.2024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10B0653-AF61-48A2-86EB-781D37F402CF}" type="slidenum">
              <a:rPr lang="tr-TR" smtClean="0"/>
              <a:t>‹#›</a:t>
            </a:fld>
            <a:endParaRPr lang="tr-TR"/>
          </a:p>
        </p:txBody>
      </p:sp>
    </p:spTree>
    <p:extLst>
      <p:ext uri="{BB962C8B-B14F-4D97-AF65-F5344CB8AC3E}">
        <p14:creationId xmlns:p14="http://schemas.microsoft.com/office/powerpoint/2010/main" val="3262512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1049D0-EA44-42FB-9AF9-9EE484228E78}" type="datetimeFigureOut">
              <a:rPr lang="tr-TR" smtClean="0"/>
              <a:t>9.02.2024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0B0653-AF61-48A2-86EB-781D37F402CF}" type="slidenum">
              <a:rPr lang="tr-TR" smtClean="0"/>
              <a:t>‹#›</a:t>
            </a:fld>
            <a:endParaRPr lang="tr-TR"/>
          </a:p>
        </p:txBody>
      </p:sp>
    </p:spTree>
    <p:extLst>
      <p:ext uri="{BB962C8B-B14F-4D97-AF65-F5344CB8AC3E}">
        <p14:creationId xmlns:p14="http://schemas.microsoft.com/office/powerpoint/2010/main" val="2796155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mersis.ticaret.gov.tr/"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8.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8.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8.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8.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8.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8.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2.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8.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8.pn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5.png"/><Relationship Id="rId7"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26.emf"/><Relationship Id="rId4" Type="http://schemas.openxmlformats.org/officeDocument/2006/relationships/image" Target="../media/image6.png"/><Relationship Id="rId9"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5.png"/><Relationship Id="rId7" Type="http://schemas.openxmlformats.org/officeDocument/2006/relationships/package" Target="../embeddings/Microsoft_Word_Document2.docx"/><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5.png"/><Relationship Id="rId7" Type="http://schemas.openxmlformats.org/officeDocument/2006/relationships/oleObject" Target="../embeddings/Microsoft_Word_97_-_2003_Document1.doc"/><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image" Target="../media/image5.png"/><Relationship Id="rId7" Type="http://schemas.openxmlformats.org/officeDocument/2006/relationships/package" Target="../embeddings/Microsoft_Word_Document3.docx"/><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image" Target="../media/image5.png"/><Relationship Id="rId7" Type="http://schemas.openxmlformats.org/officeDocument/2006/relationships/package" Target="../embeddings/Microsoft_Word_Document4.docx"/><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etin kutusu 10"/>
          <p:cNvSpPr txBox="1"/>
          <p:nvPr/>
        </p:nvSpPr>
        <p:spPr>
          <a:xfrm>
            <a:off x="0" y="6272648"/>
            <a:ext cx="12192000" cy="584775"/>
          </a:xfrm>
          <a:prstGeom prst="rect">
            <a:avLst/>
          </a:prstGeom>
          <a:noFill/>
        </p:spPr>
        <p:txBody>
          <a:bodyPr wrap="square" rtlCol="0">
            <a:spAutoFit/>
          </a:bodyPr>
          <a:lstStyle/>
          <a:p>
            <a:pPr algn="ctr"/>
            <a:r>
              <a:rPr lang="tr-TR" sz="1600" b="1" dirty="0">
                <a:solidFill>
                  <a:schemeClr val="bg2">
                    <a:lumMod val="50000"/>
                  </a:schemeClr>
                </a:solidFill>
                <a:latin typeface="Candara" panose="020E0502030303020204" pitchFamily="34" charset="0"/>
              </a:rPr>
              <a:t>II. TİCARET SİCİLİ UYGULAMALARI SEMPOZYUMU </a:t>
            </a:r>
            <a:endParaRPr lang="tr-TR" sz="1600" b="1" dirty="0" smtClean="0">
              <a:solidFill>
                <a:schemeClr val="bg2">
                  <a:lumMod val="50000"/>
                </a:schemeClr>
              </a:solidFill>
              <a:latin typeface="Candara" panose="020E0502030303020204" pitchFamily="34" charset="0"/>
            </a:endParaRPr>
          </a:p>
          <a:p>
            <a:pPr algn="ctr"/>
            <a:r>
              <a:rPr lang="tr-TR" sz="1600" b="1" dirty="0" smtClean="0">
                <a:solidFill>
                  <a:schemeClr val="bg2">
                    <a:lumMod val="50000"/>
                  </a:schemeClr>
                </a:solidFill>
                <a:latin typeface="Candara" panose="020E0502030303020204" pitchFamily="34" charset="0"/>
              </a:rPr>
              <a:t>10/11 </a:t>
            </a:r>
            <a:r>
              <a:rPr lang="tr-TR" sz="1600" b="1" dirty="0">
                <a:solidFill>
                  <a:schemeClr val="bg2">
                    <a:lumMod val="50000"/>
                  </a:schemeClr>
                </a:solidFill>
                <a:latin typeface="Candara" panose="020E0502030303020204" pitchFamily="34" charset="0"/>
              </a:rPr>
              <a:t>Şubat 2024 – </a:t>
            </a:r>
            <a:r>
              <a:rPr lang="tr-TR" sz="1600" b="1" dirty="0" smtClean="0">
                <a:solidFill>
                  <a:schemeClr val="bg2">
                    <a:lumMod val="50000"/>
                  </a:schemeClr>
                </a:solidFill>
                <a:latin typeface="Candara" panose="020E0502030303020204" pitchFamily="34" charset="0"/>
              </a:rPr>
              <a:t>Ankara</a:t>
            </a:r>
            <a:endParaRPr lang="tr-TR" sz="1600" b="1" dirty="0">
              <a:solidFill>
                <a:schemeClr val="bg2">
                  <a:lumMod val="50000"/>
                </a:schemeClr>
              </a:solidFill>
              <a:latin typeface="Candara" panose="020E0502030303020204" pitchFamily="34" charset="0"/>
            </a:endParaRPr>
          </a:p>
        </p:txBody>
      </p:sp>
      <p:pic>
        <p:nvPicPr>
          <p:cNvPr id="12" name="Resi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8132" y="397367"/>
            <a:ext cx="5723440" cy="2145109"/>
          </a:xfrm>
          <a:prstGeom prst="rect">
            <a:avLst/>
          </a:prstGeom>
        </p:spPr>
      </p:pic>
      <p:pic>
        <p:nvPicPr>
          <p:cNvPr id="13"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342" y="397367"/>
            <a:ext cx="1438171" cy="1438171"/>
          </a:xfrm>
          <a:prstGeom prst="rect">
            <a:avLst/>
          </a:prstGeom>
        </p:spPr>
      </p:pic>
      <p:pic>
        <p:nvPicPr>
          <p:cNvPr id="14" name="Resim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0487" y="397367"/>
            <a:ext cx="1438171" cy="1438171"/>
          </a:xfrm>
          <a:prstGeom prst="rect">
            <a:avLst/>
          </a:prstGeom>
        </p:spPr>
      </p:pic>
      <p:sp>
        <p:nvSpPr>
          <p:cNvPr id="15" name="Metin kutusu 14"/>
          <p:cNvSpPr txBox="1"/>
          <p:nvPr/>
        </p:nvSpPr>
        <p:spPr>
          <a:xfrm>
            <a:off x="0" y="3230791"/>
            <a:ext cx="12192000" cy="1892826"/>
          </a:xfrm>
          <a:prstGeom prst="rect">
            <a:avLst/>
          </a:prstGeom>
          <a:noFill/>
        </p:spPr>
        <p:txBody>
          <a:bodyPr wrap="square" rtlCol="0">
            <a:spAutoFit/>
          </a:bodyPr>
          <a:lstStyle/>
          <a:p>
            <a:pPr algn="ctr"/>
            <a:r>
              <a:rPr lang="tr-TR" sz="4500" b="1" dirty="0" smtClean="0">
                <a:latin typeface="Candara" panose="020E0502030303020204" pitchFamily="34" charset="0"/>
              </a:rPr>
              <a:t>ANONİM ŞİRKET TASFİYEYE GİRİŞ</a:t>
            </a:r>
          </a:p>
          <a:p>
            <a:pPr algn="ctr"/>
            <a:endParaRPr lang="tr-TR" sz="3200" b="1" dirty="0" smtClean="0">
              <a:latin typeface="Candara" panose="020E0502030303020204" pitchFamily="34" charset="0"/>
            </a:endParaRPr>
          </a:p>
          <a:p>
            <a:pPr algn="ctr"/>
            <a:r>
              <a:rPr lang="tr-TR" sz="2000" b="1" dirty="0" smtClean="0">
                <a:latin typeface="Candara" panose="020E0502030303020204" pitchFamily="34" charset="0"/>
              </a:rPr>
              <a:t>Osman AKCA</a:t>
            </a:r>
          </a:p>
          <a:p>
            <a:pPr algn="ctr"/>
            <a:r>
              <a:rPr lang="tr-TR" sz="2000" b="1" dirty="0" smtClean="0">
                <a:latin typeface="Candara" panose="020E0502030303020204" pitchFamily="34" charset="0"/>
              </a:rPr>
              <a:t>Çorum Ticaret </a:t>
            </a:r>
            <a:r>
              <a:rPr lang="tr-TR" sz="2000" b="1" dirty="0">
                <a:latin typeface="Candara" panose="020E0502030303020204" pitchFamily="34" charset="0"/>
              </a:rPr>
              <a:t>Sicili </a:t>
            </a:r>
            <a:r>
              <a:rPr lang="tr-TR" sz="2000" b="1" dirty="0" smtClean="0">
                <a:latin typeface="Candara" panose="020E0502030303020204" pitchFamily="34" charset="0"/>
              </a:rPr>
              <a:t>Müdürü</a:t>
            </a:r>
            <a:endParaRPr lang="tr-TR" sz="2000" b="1" dirty="0">
              <a:latin typeface="Candara" panose="020E0502030303020204" pitchFamily="34" charset="0"/>
            </a:endParaRPr>
          </a:p>
        </p:txBody>
      </p:sp>
    </p:spTree>
    <p:extLst>
      <p:ext uri="{BB962C8B-B14F-4D97-AF65-F5344CB8AC3E}">
        <p14:creationId xmlns:p14="http://schemas.microsoft.com/office/powerpoint/2010/main" val="17730622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0" y="-21948"/>
            <a:ext cx="12192000" cy="492443"/>
          </a:xfrm>
          <a:prstGeom prst="rect">
            <a:avLst/>
          </a:prstGeom>
          <a:noFill/>
        </p:spPr>
        <p:txBody>
          <a:bodyPr wrap="square" rtlCol="0" anchor="ctr">
            <a:spAutoFit/>
          </a:bodyPr>
          <a:lstStyle/>
          <a:p>
            <a:pPr lvl="0" algn="ctr">
              <a:defRPr/>
            </a:pPr>
            <a:r>
              <a:rPr lang="tr-TR" sz="2500" b="1" dirty="0" smtClean="0">
                <a:latin typeface="Candara" panose="020E0502030303020204" pitchFamily="34" charset="0"/>
              </a:rPr>
              <a:t>Anonim </a:t>
            </a:r>
            <a:r>
              <a:rPr lang="tr-TR" sz="2500" b="1" dirty="0">
                <a:latin typeface="Candara" panose="020E0502030303020204" pitchFamily="34" charset="0"/>
              </a:rPr>
              <a:t>Şirket Tasfiyeye Giriş</a:t>
            </a:r>
          </a:p>
        </p:txBody>
      </p:sp>
      <p:pic>
        <p:nvPicPr>
          <p:cNvPr id="6" name="Picture 4" descr="türk bayrağı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51172" y="-6452"/>
            <a:ext cx="435804" cy="435804"/>
          </a:xfrm>
          <a:prstGeom prst="rect">
            <a:avLst/>
          </a:prstGeom>
          <a:noFill/>
          <a:extLst>
            <a:ext uri="{909E8E84-426E-40DD-AFC4-6F175D3DCCD1}">
              <a14:hiddenFill xmlns:a14="http://schemas.microsoft.com/office/drawing/2010/main">
                <a:solidFill>
                  <a:srgbClr val="FFFFFF"/>
                </a:solidFill>
              </a14:hiddenFill>
            </a:ext>
          </a:extLst>
        </p:spPr>
      </p:pic>
      <p:sp>
        <p:nvSpPr>
          <p:cNvPr id="9" name="Metin kutusu 8"/>
          <p:cNvSpPr txBox="1"/>
          <p:nvPr/>
        </p:nvSpPr>
        <p:spPr>
          <a:xfrm>
            <a:off x="0" y="430432"/>
            <a:ext cx="12192000" cy="307777"/>
          </a:xfrm>
          <a:prstGeom prst="rect">
            <a:avLst/>
          </a:prstGeom>
          <a:solidFill>
            <a:schemeClr val="tx2"/>
          </a:solidFill>
          <a:ln>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Microsoft YaHei UI Light" panose="020B0502040204020203" pitchFamily="34" charset="-122"/>
              <a:ea typeface="Microsoft YaHei UI Light" panose="020B0502040204020203" pitchFamily="34" charset="-122"/>
              <a:cs typeface="+mn-cs"/>
            </a:endParaRPr>
          </a:p>
        </p:txBody>
      </p:sp>
      <p:pic>
        <p:nvPicPr>
          <p:cNvPr id="23" name="Resim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4" y="-1428"/>
            <a:ext cx="426818" cy="426818"/>
          </a:xfrm>
          <a:prstGeom prst="rect">
            <a:avLst/>
          </a:prstGeom>
        </p:spPr>
      </p:pic>
      <p:pic>
        <p:nvPicPr>
          <p:cNvPr id="24" name="Resim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718" y="-1428"/>
            <a:ext cx="429581" cy="429581"/>
          </a:xfrm>
          <a:prstGeom prst="rect">
            <a:avLst/>
          </a:prstGeom>
        </p:spPr>
      </p:pic>
      <p:pic>
        <p:nvPicPr>
          <p:cNvPr id="25" name="Resim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83498" y="4122"/>
            <a:ext cx="1140269" cy="427366"/>
          </a:xfrm>
          <a:prstGeom prst="rect">
            <a:avLst/>
          </a:prstGeom>
        </p:spPr>
      </p:pic>
      <p:sp>
        <p:nvSpPr>
          <p:cNvPr id="8" name="Metin kutusu 7"/>
          <p:cNvSpPr txBox="1"/>
          <p:nvPr/>
        </p:nvSpPr>
        <p:spPr>
          <a:xfrm>
            <a:off x="10208" y="738209"/>
            <a:ext cx="12181792" cy="6093976"/>
          </a:xfrm>
          <a:prstGeom prst="rect">
            <a:avLst/>
          </a:prstGeom>
          <a:noFill/>
        </p:spPr>
        <p:txBody>
          <a:bodyPr wrap="square" rtlCol="0" anchor="ctr">
            <a:spAutoFit/>
          </a:bodyPr>
          <a:lstStyle/>
          <a:p>
            <a:pPr algn="just"/>
            <a:r>
              <a:rPr lang="tr-TR" sz="2500" b="1" dirty="0" smtClean="0">
                <a:latin typeface="Candara" panose="020E0502030303020204" pitchFamily="34" charset="0"/>
              </a:rPr>
              <a:t>1.1.4. Ticaret Sicili Yönetmeliğinin Anonim Şirketlerin Tasfiyeye Girişi İle İlgili Hükümleri </a:t>
            </a:r>
          </a:p>
          <a:p>
            <a:pPr algn="just"/>
            <a:endParaRPr lang="tr-TR" sz="2500" b="1" dirty="0" smtClean="0">
              <a:latin typeface="Candara" panose="020E0502030303020204" pitchFamily="34" charset="0"/>
            </a:endParaRPr>
          </a:p>
          <a:p>
            <a:pPr algn="just"/>
            <a:r>
              <a:rPr lang="tr-TR" sz="2000" b="1" i="1" dirty="0" smtClean="0">
                <a:latin typeface="Candara" panose="020E0502030303020204" pitchFamily="34" charset="0"/>
              </a:rPr>
              <a:t>MADDE 86 Belgeler</a:t>
            </a:r>
            <a:r>
              <a:rPr lang="tr-TR" sz="2000" i="1" dirty="0" smtClean="0">
                <a:latin typeface="Candara" panose="020E0502030303020204" pitchFamily="34" charset="0"/>
              </a:rPr>
              <a:t>-</a:t>
            </a:r>
            <a:r>
              <a:rPr lang="tr-TR" sz="2000" b="1" i="1" dirty="0">
                <a:latin typeface="Candara" panose="020E0502030303020204" pitchFamily="34" charset="0"/>
              </a:rPr>
              <a:t> </a:t>
            </a:r>
            <a:r>
              <a:rPr lang="tr-TR" sz="2000" i="1" dirty="0">
                <a:latin typeface="Candara" panose="020E0502030303020204" pitchFamily="34" charset="0"/>
              </a:rPr>
              <a:t>(1) Şirketin sona ermesinin tescil başvurusunda aşağıdaki belgeler müdürlüğe verilir:</a:t>
            </a:r>
          </a:p>
          <a:p>
            <a:pPr algn="just"/>
            <a:r>
              <a:rPr lang="tr-TR" sz="2000" i="1" dirty="0">
                <a:latin typeface="Candara" panose="020E0502030303020204" pitchFamily="34" charset="0"/>
              </a:rPr>
              <a:t>a) Sona erme genel kurul kararına dayanıyorsa bu kararın noter onaylı örneği.</a:t>
            </a:r>
          </a:p>
          <a:p>
            <a:pPr algn="just"/>
            <a:r>
              <a:rPr lang="tr-TR" sz="2000" i="1" dirty="0">
                <a:latin typeface="Candara" panose="020E0502030303020204" pitchFamily="34" charset="0"/>
              </a:rPr>
              <a:t>b) Sona erme başka bir sebepten ileri geliyorsa bunu kanıtlayan belgenin onaylı örneği.</a:t>
            </a:r>
          </a:p>
          <a:p>
            <a:pPr algn="just"/>
            <a:r>
              <a:rPr lang="tr-TR" sz="2000" i="1" dirty="0" smtClean="0">
                <a:latin typeface="Candara" panose="020E0502030303020204" pitchFamily="34" charset="0"/>
              </a:rPr>
              <a:t>c)Tasfiye </a:t>
            </a:r>
            <a:r>
              <a:rPr lang="tr-TR" sz="2000" i="1" dirty="0">
                <a:latin typeface="Candara" panose="020E0502030303020204" pitchFamily="34" charset="0"/>
              </a:rPr>
              <a:t>memurlarının Kanunun 40 </a:t>
            </a:r>
            <a:r>
              <a:rPr lang="tr-TR" sz="2000" i="1" dirty="0" err="1">
                <a:latin typeface="Candara" panose="020E0502030303020204" pitchFamily="34" charset="0"/>
              </a:rPr>
              <a:t>ıncı</a:t>
            </a:r>
            <a:r>
              <a:rPr lang="tr-TR" sz="2000" i="1" dirty="0">
                <a:latin typeface="Candara" panose="020E0502030303020204" pitchFamily="34" charset="0"/>
              </a:rPr>
              <a:t> maddesi uyarınca düzenlenmiş imza beyannameleri.</a:t>
            </a:r>
            <a:r>
              <a:rPr lang="tr-TR" sz="2000" i="1" baseline="30000" dirty="0">
                <a:latin typeface="Candara" panose="020E0502030303020204" pitchFamily="34" charset="0"/>
              </a:rPr>
              <a:t>(1)</a:t>
            </a:r>
            <a:endParaRPr lang="tr-TR" sz="2000" i="1" dirty="0">
              <a:latin typeface="Candara" panose="020E0502030303020204" pitchFamily="34" charset="0"/>
            </a:endParaRPr>
          </a:p>
          <a:p>
            <a:pPr algn="just"/>
            <a:r>
              <a:rPr lang="tr-TR" sz="2000" i="1" dirty="0">
                <a:latin typeface="Candara" panose="020E0502030303020204" pitchFamily="34" charset="0"/>
              </a:rPr>
              <a:t>ç) Tasfiye memurlarının yönetim kurulu veya ortaklar dışından seçilmesi halinde görevi kabul ettiklerine ilişkin imzalı belge.</a:t>
            </a:r>
          </a:p>
          <a:p>
            <a:pPr algn="just"/>
            <a:r>
              <a:rPr lang="tr-TR" sz="2000" i="1" dirty="0">
                <a:latin typeface="Candara" panose="020E0502030303020204" pitchFamily="34" charset="0"/>
              </a:rPr>
              <a:t>d) Genel kurulda şirketin sona ermesi kararının alınabilmesi için Bakanlık veya diğer resmi kurumların izni gerekli olan şirketlerde, buna ilişkin izin yazısının bir örneği</a:t>
            </a:r>
            <a:r>
              <a:rPr lang="tr-TR" sz="2000" i="1" dirty="0" smtClean="0">
                <a:latin typeface="Candara" panose="020E0502030303020204" pitchFamily="34" charset="0"/>
              </a:rPr>
              <a:t>.</a:t>
            </a:r>
          </a:p>
          <a:p>
            <a:pPr algn="just"/>
            <a:endParaRPr lang="tr-TR" sz="2000" i="1" dirty="0" smtClean="0">
              <a:latin typeface="Candara" panose="020E0502030303020204" pitchFamily="34" charset="0"/>
            </a:endParaRPr>
          </a:p>
          <a:p>
            <a:pPr algn="just"/>
            <a:r>
              <a:rPr lang="tr-TR" sz="2000" b="1" i="1" dirty="0" smtClean="0">
                <a:latin typeface="Candara" panose="020E0502030303020204" pitchFamily="34" charset="0"/>
              </a:rPr>
              <a:t>MADDE 87 Tescil- </a:t>
            </a:r>
            <a:r>
              <a:rPr lang="tr-TR" sz="2000" i="1" dirty="0">
                <a:latin typeface="Candara" panose="020E0502030303020204" pitchFamily="34" charset="0"/>
              </a:rPr>
              <a:t>(1) Sona eren şirket ile ilgili aşağıdaki olgular tescil edilir:</a:t>
            </a:r>
          </a:p>
          <a:p>
            <a:pPr algn="just"/>
            <a:r>
              <a:rPr lang="tr-TR" sz="2000" i="1" dirty="0">
                <a:latin typeface="Candara" panose="020E0502030303020204" pitchFamily="34" charset="0"/>
              </a:rPr>
              <a:t>a) Şirketin sona erdiği ve tasfiyeye girdiği.</a:t>
            </a:r>
          </a:p>
          <a:p>
            <a:pPr algn="just"/>
            <a:r>
              <a:rPr lang="tr-TR" sz="2000" i="1" dirty="0">
                <a:latin typeface="Candara" panose="020E0502030303020204" pitchFamily="34" charset="0"/>
              </a:rPr>
              <a:t>b) Sona erme sebebi.</a:t>
            </a:r>
          </a:p>
          <a:p>
            <a:r>
              <a:rPr lang="tr-TR" sz="2000" i="1" dirty="0">
                <a:latin typeface="Candara" panose="020E0502030303020204" pitchFamily="34" charset="0"/>
              </a:rPr>
              <a:t>c) Sona erme genel kurul kararına dayanıyorsa bu kararın tarihi.</a:t>
            </a:r>
          </a:p>
          <a:p>
            <a:r>
              <a:rPr lang="tr-TR" sz="2000" i="1" dirty="0">
                <a:latin typeface="Candara" panose="020E0502030303020204" pitchFamily="34" charset="0"/>
              </a:rPr>
              <a:t>ç) Sona erme mahkeme kararına dayanıyorsa bu kararın tarihi.</a:t>
            </a:r>
          </a:p>
          <a:p>
            <a:r>
              <a:rPr lang="tr-TR" sz="2000" i="1" dirty="0">
                <a:latin typeface="Candara" panose="020E0502030303020204" pitchFamily="34" charset="0"/>
              </a:rPr>
              <a:t>d) Ticaret unvanına “Tasfiye halinde” ibaresinin eklendiği.</a:t>
            </a:r>
          </a:p>
          <a:p>
            <a:r>
              <a:rPr lang="tr-TR" sz="2000" i="1" dirty="0">
                <a:latin typeface="Candara" panose="020E0502030303020204" pitchFamily="34" charset="0"/>
              </a:rPr>
              <a:t>e) Tasfiye memurlarının adı ve soyadı, kimlik numarası ve yerleşim yeri.</a:t>
            </a:r>
          </a:p>
          <a:p>
            <a:r>
              <a:rPr lang="tr-TR" sz="2000" i="1" dirty="0">
                <a:latin typeface="Candara" panose="020E0502030303020204" pitchFamily="34" charset="0"/>
              </a:rPr>
              <a:t>f) Tasfiye işlemlerinin şirket merkezi dışında başka bir adreste yürütülmesi durumunda bu adres</a:t>
            </a:r>
            <a:r>
              <a:rPr lang="tr-TR" sz="2000" i="1" dirty="0" smtClean="0">
                <a:latin typeface="Candara" panose="020E0502030303020204" pitchFamily="34" charset="0"/>
              </a:rPr>
              <a:t>.</a:t>
            </a:r>
            <a:endParaRPr lang="tr-TR" sz="2000" i="1" dirty="0">
              <a:latin typeface="Candara" panose="020E0502030303020204" pitchFamily="34" charset="0"/>
            </a:endParaRPr>
          </a:p>
        </p:txBody>
      </p:sp>
    </p:spTree>
    <p:extLst>
      <p:ext uri="{BB962C8B-B14F-4D97-AF65-F5344CB8AC3E}">
        <p14:creationId xmlns:p14="http://schemas.microsoft.com/office/powerpoint/2010/main" val="16587636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0" y="-21948"/>
            <a:ext cx="12192000" cy="492443"/>
          </a:xfrm>
          <a:prstGeom prst="rect">
            <a:avLst/>
          </a:prstGeom>
          <a:noFill/>
        </p:spPr>
        <p:txBody>
          <a:bodyPr wrap="square" rtlCol="0" anchor="ctr">
            <a:spAutoFit/>
          </a:bodyPr>
          <a:lstStyle/>
          <a:p>
            <a:pPr lvl="0" algn="ctr">
              <a:defRPr/>
            </a:pPr>
            <a:r>
              <a:rPr lang="tr-TR" sz="2500" b="1" dirty="0">
                <a:latin typeface="Candara" panose="020E0502030303020204" pitchFamily="34" charset="0"/>
              </a:rPr>
              <a:t>Anonim Şirket Tasfiyeye Giriş</a:t>
            </a:r>
          </a:p>
        </p:txBody>
      </p:sp>
      <p:pic>
        <p:nvPicPr>
          <p:cNvPr id="6" name="Picture 4" descr="türk bayrağı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51172" y="-6452"/>
            <a:ext cx="435804" cy="435804"/>
          </a:xfrm>
          <a:prstGeom prst="rect">
            <a:avLst/>
          </a:prstGeom>
          <a:noFill/>
          <a:extLst>
            <a:ext uri="{909E8E84-426E-40DD-AFC4-6F175D3DCCD1}">
              <a14:hiddenFill xmlns:a14="http://schemas.microsoft.com/office/drawing/2010/main">
                <a:solidFill>
                  <a:srgbClr val="FFFFFF"/>
                </a:solidFill>
              </a14:hiddenFill>
            </a:ext>
          </a:extLst>
        </p:spPr>
      </p:pic>
      <p:sp>
        <p:nvSpPr>
          <p:cNvPr id="9" name="Metin kutusu 8"/>
          <p:cNvSpPr txBox="1"/>
          <p:nvPr/>
        </p:nvSpPr>
        <p:spPr>
          <a:xfrm>
            <a:off x="0" y="430432"/>
            <a:ext cx="12192000" cy="307777"/>
          </a:xfrm>
          <a:prstGeom prst="rect">
            <a:avLst/>
          </a:prstGeom>
          <a:solidFill>
            <a:schemeClr val="tx2"/>
          </a:solidFill>
          <a:ln>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Microsoft YaHei UI Light" panose="020B0502040204020203" pitchFamily="34" charset="-122"/>
              <a:ea typeface="Microsoft YaHei UI Light" panose="020B0502040204020203" pitchFamily="34" charset="-122"/>
              <a:cs typeface="+mn-cs"/>
            </a:endParaRPr>
          </a:p>
        </p:txBody>
      </p:sp>
      <p:pic>
        <p:nvPicPr>
          <p:cNvPr id="23" name="Resim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4" y="-1428"/>
            <a:ext cx="426818" cy="426818"/>
          </a:xfrm>
          <a:prstGeom prst="rect">
            <a:avLst/>
          </a:prstGeom>
        </p:spPr>
      </p:pic>
      <p:pic>
        <p:nvPicPr>
          <p:cNvPr id="24" name="Resim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718" y="-1428"/>
            <a:ext cx="429581" cy="429581"/>
          </a:xfrm>
          <a:prstGeom prst="rect">
            <a:avLst/>
          </a:prstGeom>
        </p:spPr>
      </p:pic>
      <p:pic>
        <p:nvPicPr>
          <p:cNvPr id="25" name="Resim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83498" y="4122"/>
            <a:ext cx="1140269" cy="427366"/>
          </a:xfrm>
          <a:prstGeom prst="rect">
            <a:avLst/>
          </a:prstGeom>
        </p:spPr>
      </p:pic>
      <p:sp>
        <p:nvSpPr>
          <p:cNvPr id="8" name="Metin kutusu 7"/>
          <p:cNvSpPr txBox="1"/>
          <p:nvPr/>
        </p:nvSpPr>
        <p:spPr>
          <a:xfrm>
            <a:off x="140368" y="735261"/>
            <a:ext cx="12046608" cy="6247864"/>
          </a:xfrm>
          <a:prstGeom prst="rect">
            <a:avLst/>
          </a:prstGeom>
          <a:noFill/>
        </p:spPr>
        <p:txBody>
          <a:bodyPr wrap="square" rtlCol="0" anchor="ctr">
            <a:spAutoFit/>
          </a:bodyPr>
          <a:lstStyle/>
          <a:p>
            <a:pPr algn="ctr"/>
            <a:r>
              <a:rPr lang="tr-TR" sz="2500" b="1" dirty="0" smtClean="0">
                <a:solidFill>
                  <a:srgbClr val="FF0000"/>
                </a:solidFill>
                <a:latin typeface="Candara" panose="020E0502030303020204" pitchFamily="34" charset="0"/>
              </a:rPr>
              <a:t>1.2.TASFİYEYE </a:t>
            </a:r>
            <a:r>
              <a:rPr lang="tr-TR" sz="2500" b="1" dirty="0">
                <a:solidFill>
                  <a:srgbClr val="FF0000"/>
                </a:solidFill>
                <a:latin typeface="Candara" panose="020E0502030303020204" pitchFamily="34" charset="0"/>
              </a:rPr>
              <a:t>GİRİŞ </a:t>
            </a:r>
            <a:endParaRPr lang="tr-TR" sz="2500" dirty="0">
              <a:solidFill>
                <a:srgbClr val="FF0000"/>
              </a:solidFill>
              <a:latin typeface="Candara" panose="020E0502030303020204" pitchFamily="34" charset="0"/>
            </a:endParaRPr>
          </a:p>
          <a:p>
            <a:r>
              <a:rPr lang="tr-TR" sz="2500" b="1" dirty="0" smtClean="0">
                <a:latin typeface="Candara" panose="020E0502030303020204" pitchFamily="34" charset="0"/>
              </a:rPr>
              <a:t>1.2.1. Mahkeme Kararı İle Tasfiyeye Giriş: </a:t>
            </a:r>
            <a:endParaRPr lang="tr-TR" sz="2500" dirty="0">
              <a:latin typeface="Candara" panose="020E0502030303020204" pitchFamily="34" charset="0"/>
            </a:endParaRPr>
          </a:p>
          <a:p>
            <a:pPr marL="342900" indent="-342900" algn="just">
              <a:buFont typeface="Arial" panose="020B0604020202020204" pitchFamily="34" charset="0"/>
              <a:buChar char="•"/>
            </a:pPr>
            <a:r>
              <a:rPr lang="tr-TR" sz="2500" dirty="0">
                <a:latin typeface="Candara" panose="020E0502030303020204" pitchFamily="34" charset="0"/>
              </a:rPr>
              <a:t>Bir şirketin mahkeme kararı ile  fesih ve tasfiyesine karar verilmesi halinde, </a:t>
            </a:r>
            <a:r>
              <a:rPr lang="tr-TR" sz="2500" b="1" dirty="0">
                <a:solidFill>
                  <a:srgbClr val="00B050"/>
                </a:solidFill>
                <a:latin typeface="Candara" panose="020E0502030303020204" pitchFamily="34" charset="0"/>
              </a:rPr>
              <a:t>genel kurul kararı aranmaksızın</a:t>
            </a:r>
            <a:r>
              <a:rPr lang="tr-TR" sz="2500" dirty="0">
                <a:latin typeface="Candara" panose="020E0502030303020204" pitchFamily="34" charset="0"/>
              </a:rPr>
              <a:t> mahkemece atanan tasfiye memurlarınca şirketin sona erdiği ve tasfiye haline girdiği ile tasfiye memurlarının tescili amacıyla ilgili ticaret sicili müdürlüğüne başvurulur. </a:t>
            </a:r>
            <a:r>
              <a:rPr lang="tr-TR" sz="2500" dirty="0" smtClean="0">
                <a:latin typeface="Candara" panose="020E0502030303020204" pitchFamily="34" charset="0"/>
              </a:rPr>
              <a:t> </a:t>
            </a:r>
          </a:p>
          <a:p>
            <a:pPr marL="342900" indent="-342900" algn="just">
              <a:buFont typeface="Arial" panose="020B0604020202020204" pitchFamily="34" charset="0"/>
              <a:buChar char="•"/>
            </a:pPr>
            <a:r>
              <a:rPr lang="tr-TR" sz="2500" b="1" dirty="0" smtClean="0">
                <a:solidFill>
                  <a:srgbClr val="00B050"/>
                </a:solidFill>
                <a:latin typeface="Candara" panose="020E0502030303020204" pitchFamily="34" charset="0"/>
              </a:rPr>
              <a:t>(Davacı </a:t>
            </a:r>
            <a:r>
              <a:rPr lang="tr-TR" sz="2500" b="1" dirty="0">
                <a:solidFill>
                  <a:srgbClr val="00B050"/>
                </a:solidFill>
                <a:latin typeface="Candara" panose="020E0502030303020204" pitchFamily="34" charset="0"/>
              </a:rPr>
              <a:t>taraf - taraf vekili veya </a:t>
            </a:r>
            <a:r>
              <a:rPr lang="tr-TR" sz="2500" b="1" dirty="0" smtClean="0">
                <a:solidFill>
                  <a:srgbClr val="00B050"/>
                </a:solidFill>
                <a:latin typeface="Candara" panose="020E0502030303020204" pitchFamily="34" charset="0"/>
              </a:rPr>
              <a:t>Ticaret Sicili Yönetmeliğinde tanımlanan ilgililer tescil </a:t>
            </a:r>
            <a:r>
              <a:rPr lang="tr-TR" sz="2500" b="1" dirty="0">
                <a:solidFill>
                  <a:srgbClr val="00B050"/>
                </a:solidFill>
                <a:latin typeface="Candara" panose="020E0502030303020204" pitchFamily="34" charset="0"/>
              </a:rPr>
              <a:t>başvurusu </a:t>
            </a:r>
            <a:r>
              <a:rPr lang="tr-TR" sz="2500" b="1" dirty="0" smtClean="0">
                <a:solidFill>
                  <a:srgbClr val="00B050"/>
                </a:solidFill>
                <a:latin typeface="Candara" panose="020E0502030303020204" pitchFamily="34" charset="0"/>
              </a:rPr>
              <a:t>yaparlar. )   </a:t>
            </a:r>
            <a:endParaRPr lang="tr-TR" sz="2500" b="1" dirty="0">
              <a:solidFill>
                <a:srgbClr val="00B050"/>
              </a:solidFill>
              <a:latin typeface="Candara" panose="020E0502030303020204" pitchFamily="34" charset="0"/>
            </a:endParaRPr>
          </a:p>
          <a:p>
            <a:r>
              <a:rPr lang="tr-TR" sz="2500" b="1" dirty="0" smtClean="0">
                <a:latin typeface="Candara" panose="020E0502030303020204" pitchFamily="34" charset="0"/>
              </a:rPr>
              <a:t>1.2.2.Türk Ticaret Kanunu </a:t>
            </a:r>
            <a:r>
              <a:rPr lang="tr-TR" sz="2500" b="1" dirty="0" smtClean="0">
                <a:latin typeface="Candara" panose="020E0502030303020204" pitchFamily="34" charset="0"/>
              </a:rPr>
              <a:t>ve </a:t>
            </a:r>
            <a:r>
              <a:rPr lang="tr-TR" sz="2500" b="1" dirty="0" smtClean="0">
                <a:latin typeface="Candara" panose="020E0502030303020204" pitchFamily="34" charset="0"/>
              </a:rPr>
              <a:t>Diğer Kanunlarda Öngörülen Sona Erme Sebepleri Üzerine Tasfiyeye Giriş: </a:t>
            </a:r>
            <a:endParaRPr lang="tr-TR" sz="2500" dirty="0" smtClean="0">
              <a:latin typeface="Candara" panose="020E0502030303020204" pitchFamily="34" charset="0"/>
            </a:endParaRPr>
          </a:p>
          <a:p>
            <a:pPr marL="342900" indent="-342900" algn="just">
              <a:buFont typeface="Arial" panose="020B0604020202020204" pitchFamily="34" charset="0"/>
              <a:buChar char="•"/>
            </a:pPr>
            <a:r>
              <a:rPr lang="tr-TR" sz="2500" dirty="0" smtClean="0">
                <a:latin typeface="Candara" panose="020E0502030303020204" pitchFamily="34" charset="0"/>
              </a:rPr>
              <a:t>Şirketin esas sözleşmede öngörülen süresinin sona ermesi, işletme konusunun gerçekleşmesinin imkânsız hale gelmesi veya esas sözleşmede öngörülmüş herhangi bir sona erme sebebinin gerçekleştiğinin mahkemeden alınacak tespit kararı, genel kurul kararı gibi bu hususu kanıtlayan belgenin onaylı örneğiyle yönetim kurulu veya temsile yetkili üye ya da üyeleri tarafından şirketin sona erdiği ve </a:t>
            </a:r>
            <a:r>
              <a:rPr lang="tr-TR" sz="2500" b="1" dirty="0">
                <a:solidFill>
                  <a:srgbClr val="00B050"/>
                </a:solidFill>
                <a:latin typeface="Candara" panose="020E0502030303020204" pitchFamily="34" charset="0"/>
              </a:rPr>
              <a:t>tasfiye haline girdiği ile tasfiye memurlarının tescili amacıyla ticaret sicili müdürlüğüne başvurulur</a:t>
            </a:r>
            <a:r>
              <a:rPr lang="tr-TR" sz="2500" b="1" dirty="0" smtClean="0">
                <a:solidFill>
                  <a:srgbClr val="00B050"/>
                </a:solidFill>
                <a:latin typeface="Candara" panose="020E0502030303020204" pitchFamily="34" charset="0"/>
              </a:rPr>
              <a:t>.</a:t>
            </a:r>
            <a:r>
              <a:rPr lang="tr-TR" sz="2500" dirty="0" smtClean="0">
                <a:latin typeface="Candara" panose="020E0502030303020204" pitchFamily="34" charset="0"/>
              </a:rPr>
              <a:t>  </a:t>
            </a:r>
            <a:endParaRPr lang="tr-TR" sz="2500" dirty="0">
              <a:latin typeface="Candara" panose="020E0502030303020204" pitchFamily="34" charset="0"/>
            </a:endParaRPr>
          </a:p>
        </p:txBody>
      </p:sp>
    </p:spTree>
    <p:extLst>
      <p:ext uri="{BB962C8B-B14F-4D97-AF65-F5344CB8AC3E}">
        <p14:creationId xmlns:p14="http://schemas.microsoft.com/office/powerpoint/2010/main" val="38306958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96252" y="-6452"/>
            <a:ext cx="12192000" cy="492443"/>
          </a:xfrm>
          <a:prstGeom prst="rect">
            <a:avLst/>
          </a:prstGeom>
          <a:noFill/>
        </p:spPr>
        <p:txBody>
          <a:bodyPr wrap="square" rtlCol="0" anchor="ctr">
            <a:spAutoFit/>
          </a:bodyPr>
          <a:lstStyle/>
          <a:p>
            <a:pPr lvl="0" algn="ctr">
              <a:defRPr/>
            </a:pPr>
            <a:r>
              <a:rPr lang="tr-TR" sz="2500" b="1" dirty="0">
                <a:latin typeface="Candara" panose="020E0502030303020204" pitchFamily="34" charset="0"/>
              </a:rPr>
              <a:t>Anonim Şirket Tasfiyeye Giriş</a:t>
            </a:r>
          </a:p>
        </p:txBody>
      </p:sp>
      <p:pic>
        <p:nvPicPr>
          <p:cNvPr id="6" name="Picture 4" descr="türk bayrağı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51172" y="-6452"/>
            <a:ext cx="435804" cy="435804"/>
          </a:xfrm>
          <a:prstGeom prst="rect">
            <a:avLst/>
          </a:prstGeom>
          <a:noFill/>
          <a:extLst>
            <a:ext uri="{909E8E84-426E-40DD-AFC4-6F175D3DCCD1}">
              <a14:hiddenFill xmlns:a14="http://schemas.microsoft.com/office/drawing/2010/main">
                <a:solidFill>
                  <a:srgbClr val="FFFFFF"/>
                </a:solidFill>
              </a14:hiddenFill>
            </a:ext>
          </a:extLst>
        </p:spPr>
      </p:pic>
      <p:sp>
        <p:nvSpPr>
          <p:cNvPr id="9" name="Metin kutusu 8"/>
          <p:cNvSpPr txBox="1"/>
          <p:nvPr/>
        </p:nvSpPr>
        <p:spPr>
          <a:xfrm>
            <a:off x="0" y="430432"/>
            <a:ext cx="12192000" cy="307777"/>
          </a:xfrm>
          <a:prstGeom prst="rect">
            <a:avLst/>
          </a:prstGeom>
          <a:solidFill>
            <a:schemeClr val="tx2"/>
          </a:solidFill>
          <a:ln>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Microsoft YaHei UI Light" panose="020B0502040204020203" pitchFamily="34" charset="-122"/>
              <a:ea typeface="Microsoft YaHei UI Light" panose="020B0502040204020203" pitchFamily="34" charset="-122"/>
              <a:cs typeface="+mn-cs"/>
            </a:endParaRPr>
          </a:p>
        </p:txBody>
      </p:sp>
      <p:pic>
        <p:nvPicPr>
          <p:cNvPr id="23" name="Resim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4" y="-1428"/>
            <a:ext cx="426818" cy="426818"/>
          </a:xfrm>
          <a:prstGeom prst="rect">
            <a:avLst/>
          </a:prstGeom>
        </p:spPr>
      </p:pic>
      <p:pic>
        <p:nvPicPr>
          <p:cNvPr id="24" name="Resim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718" y="-1428"/>
            <a:ext cx="429581" cy="429581"/>
          </a:xfrm>
          <a:prstGeom prst="rect">
            <a:avLst/>
          </a:prstGeom>
        </p:spPr>
      </p:pic>
      <p:pic>
        <p:nvPicPr>
          <p:cNvPr id="25" name="Resim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83498" y="4122"/>
            <a:ext cx="1140269" cy="427366"/>
          </a:xfrm>
          <a:prstGeom prst="rect">
            <a:avLst/>
          </a:prstGeom>
        </p:spPr>
      </p:pic>
      <p:sp>
        <p:nvSpPr>
          <p:cNvPr id="8" name="Metin kutusu 7"/>
          <p:cNvSpPr txBox="1"/>
          <p:nvPr/>
        </p:nvSpPr>
        <p:spPr>
          <a:xfrm>
            <a:off x="5184" y="161129"/>
            <a:ext cx="12192000" cy="6678751"/>
          </a:xfrm>
          <a:prstGeom prst="rect">
            <a:avLst/>
          </a:prstGeom>
          <a:noFill/>
        </p:spPr>
        <p:txBody>
          <a:bodyPr wrap="square" rtlCol="0" anchor="ctr">
            <a:spAutoFit/>
          </a:bodyPr>
          <a:lstStyle/>
          <a:p>
            <a:endParaRPr lang="tr-TR" sz="2500" b="1" dirty="0">
              <a:latin typeface="Candara" panose="020E0502030303020204" pitchFamily="34" charset="0"/>
            </a:endParaRPr>
          </a:p>
          <a:p>
            <a:endParaRPr lang="tr-TR" sz="2500" b="1" dirty="0" smtClean="0">
              <a:latin typeface="Candara" panose="020E0502030303020204" pitchFamily="34" charset="0"/>
            </a:endParaRPr>
          </a:p>
          <a:p>
            <a:endParaRPr lang="tr-TR" sz="2500" b="1" dirty="0">
              <a:latin typeface="Candara" panose="020E0502030303020204" pitchFamily="34" charset="0"/>
            </a:endParaRPr>
          </a:p>
          <a:p>
            <a:r>
              <a:rPr lang="tr-TR" sz="2500" b="1" dirty="0" smtClean="0">
                <a:latin typeface="Candara" panose="020E0502030303020204" pitchFamily="34" charset="0"/>
              </a:rPr>
              <a:t>1.2.3</a:t>
            </a:r>
            <a:r>
              <a:rPr lang="tr-TR" sz="2500" b="1" dirty="0" smtClean="0">
                <a:latin typeface="Candara" panose="020E0502030303020204" pitchFamily="34" charset="0"/>
              </a:rPr>
              <a:t>.</a:t>
            </a:r>
            <a:r>
              <a:rPr lang="tr-TR" sz="2500" b="1" dirty="0">
                <a:latin typeface="Candara" panose="020E0502030303020204" pitchFamily="34" charset="0"/>
              </a:rPr>
              <a:t> </a:t>
            </a:r>
            <a:r>
              <a:rPr lang="tr-TR" sz="2500" b="1" dirty="0" smtClean="0">
                <a:latin typeface="Candara" panose="020E0502030303020204" pitchFamily="34" charset="0"/>
              </a:rPr>
              <a:t>Genel Kurul Kararı İle Tasfiyeye Giriş</a:t>
            </a:r>
            <a:r>
              <a:rPr lang="tr-TR" sz="2500" b="1" dirty="0" smtClean="0">
                <a:latin typeface="Candara" panose="020E0502030303020204" pitchFamily="34" charset="0"/>
              </a:rPr>
              <a:t>:</a:t>
            </a:r>
          </a:p>
          <a:p>
            <a:endParaRPr lang="tr-TR" sz="2500" b="1" dirty="0" smtClean="0">
              <a:latin typeface="Candara" panose="020E0502030303020204" pitchFamily="34" charset="0"/>
            </a:endParaRPr>
          </a:p>
          <a:p>
            <a:pPr marL="342900" indent="-342900" algn="just">
              <a:buFont typeface="Arial" panose="020B0604020202020204" pitchFamily="34" charset="0"/>
              <a:buChar char="•"/>
            </a:pPr>
            <a:r>
              <a:rPr lang="tr-TR" sz="2500" dirty="0">
                <a:latin typeface="Candara" panose="020E0502030303020204" pitchFamily="34" charset="0"/>
              </a:rPr>
              <a:t>Genel kurulda şirketin tasfiyeye giriş kararının alınabilmesi için </a:t>
            </a:r>
            <a:r>
              <a:rPr lang="tr-TR" sz="2500" b="1" dirty="0">
                <a:latin typeface="Candara" panose="020E0502030303020204" pitchFamily="34" charset="0"/>
              </a:rPr>
              <a:t>Bakanlık veya diğer resmi kurumların izni gerekli olan şirketlerde, buna ilişkin izin yazısı alınmalıdır.</a:t>
            </a:r>
          </a:p>
          <a:p>
            <a:pPr marL="342900" indent="-342900" algn="just">
              <a:buFont typeface="Arial" panose="020B0604020202020204" pitchFamily="34" charset="0"/>
              <a:buChar char="•"/>
            </a:pPr>
            <a:endParaRPr lang="tr-TR" sz="2500" dirty="0" smtClean="0">
              <a:latin typeface="Candara" panose="020E0502030303020204" pitchFamily="34" charset="0"/>
            </a:endParaRPr>
          </a:p>
          <a:p>
            <a:pPr marL="342900" indent="-342900" algn="just">
              <a:buFont typeface="Arial" panose="020B0604020202020204" pitchFamily="34" charset="0"/>
              <a:buChar char="•"/>
            </a:pPr>
            <a:r>
              <a:rPr lang="tr-TR" sz="2500" dirty="0" smtClean="0">
                <a:latin typeface="Candara" panose="020E0502030303020204" pitchFamily="34" charset="0"/>
              </a:rPr>
              <a:t>Şirketin </a:t>
            </a:r>
            <a:r>
              <a:rPr lang="tr-TR" sz="2500" dirty="0">
                <a:latin typeface="Candara" panose="020E0502030303020204" pitchFamily="34" charset="0"/>
              </a:rPr>
              <a:t>tasfiyeye girişine genel kurul karar verir</a:t>
            </a:r>
            <a:r>
              <a:rPr lang="tr-TR" sz="2500" dirty="0" smtClean="0">
                <a:latin typeface="Candara" panose="020E0502030303020204" pitchFamily="34" charset="0"/>
              </a:rPr>
              <a:t>. </a:t>
            </a:r>
            <a:r>
              <a:rPr lang="tr-TR" sz="2500" b="1" dirty="0" smtClean="0">
                <a:solidFill>
                  <a:srgbClr val="FF0000"/>
                </a:solidFill>
                <a:latin typeface="Candara" panose="020E0502030303020204" pitchFamily="34" charset="0"/>
              </a:rPr>
              <a:t>(Olağan/Olağanüstü)</a:t>
            </a:r>
          </a:p>
          <a:p>
            <a:pPr algn="just"/>
            <a:endParaRPr lang="tr-TR" sz="2500" dirty="0">
              <a:latin typeface="Candara" panose="020E0502030303020204" pitchFamily="34" charset="0"/>
            </a:endParaRPr>
          </a:p>
          <a:p>
            <a:pPr marL="342900" indent="-342900" algn="just">
              <a:buFont typeface="Arial" panose="020B0604020202020204" pitchFamily="34" charset="0"/>
              <a:buChar char="•"/>
            </a:pPr>
            <a:r>
              <a:rPr lang="tr-TR" sz="2500" dirty="0" smtClean="0">
                <a:latin typeface="Candara" panose="020E0502030303020204" pitchFamily="34" charset="0"/>
              </a:rPr>
              <a:t>Şirketin </a:t>
            </a:r>
            <a:r>
              <a:rPr lang="tr-TR" sz="2500" dirty="0">
                <a:latin typeface="Candara" panose="020E0502030303020204" pitchFamily="34" charset="0"/>
              </a:rPr>
              <a:t>tasfiyesi kararı, esas sözleşmede daha ağır bir nisap öngörülmediği takdirde toplam sermayenin </a:t>
            </a:r>
            <a:r>
              <a:rPr lang="tr-TR" sz="2500" b="1" dirty="0">
                <a:latin typeface="Candara" panose="020E0502030303020204" pitchFamily="34" charset="0"/>
              </a:rPr>
              <a:t>yüzde yetmiş beşini</a:t>
            </a:r>
            <a:r>
              <a:rPr lang="tr-TR" sz="2500" dirty="0">
                <a:latin typeface="Candara" panose="020E0502030303020204" pitchFamily="34" charset="0"/>
              </a:rPr>
              <a:t> temsil eden pay sahiplerinin veya temsilcilerinin olumlu oylarıyla alınır. İlk toplantıda bu nisabın bulunmaması halinde yapılacak </a:t>
            </a:r>
            <a:r>
              <a:rPr lang="tr-TR" sz="2500" b="1" dirty="0">
                <a:latin typeface="Candara" panose="020E0502030303020204" pitchFamily="34" charset="0"/>
              </a:rPr>
              <a:t>ikinci toplantıda da aynı nisap aranır</a:t>
            </a:r>
            <a:r>
              <a:rPr lang="tr-TR" sz="2500" b="1" dirty="0" smtClean="0">
                <a:latin typeface="Candara" panose="020E0502030303020204" pitchFamily="34" charset="0"/>
              </a:rPr>
              <a:t>.</a:t>
            </a:r>
          </a:p>
          <a:p>
            <a:endParaRPr lang="tr-TR" sz="2500" dirty="0">
              <a:latin typeface="Candara" panose="020E0502030303020204" pitchFamily="34" charset="0"/>
            </a:endParaRPr>
          </a:p>
          <a:p>
            <a:endParaRPr lang="tr-TR" sz="2800" dirty="0" smtClean="0"/>
          </a:p>
          <a:p>
            <a:endParaRPr lang="tr-TR" sz="2500" b="1" dirty="0" smtClean="0">
              <a:latin typeface="Candara" panose="020E0502030303020204" pitchFamily="34" charset="0"/>
            </a:endParaRPr>
          </a:p>
        </p:txBody>
      </p:sp>
    </p:spTree>
    <p:extLst>
      <p:ext uri="{BB962C8B-B14F-4D97-AF65-F5344CB8AC3E}">
        <p14:creationId xmlns:p14="http://schemas.microsoft.com/office/powerpoint/2010/main" val="18233474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0" y="-21948"/>
            <a:ext cx="12192000" cy="492443"/>
          </a:xfrm>
          <a:prstGeom prst="rect">
            <a:avLst/>
          </a:prstGeom>
          <a:noFill/>
        </p:spPr>
        <p:txBody>
          <a:bodyPr wrap="square" rtlCol="0" anchor="ctr">
            <a:spAutoFit/>
          </a:bodyPr>
          <a:lstStyle/>
          <a:p>
            <a:pPr lvl="0" algn="ctr">
              <a:defRPr/>
            </a:pPr>
            <a:r>
              <a:rPr lang="tr-TR" sz="2500" b="1" dirty="0">
                <a:latin typeface="Candara" panose="020E0502030303020204" pitchFamily="34" charset="0"/>
              </a:rPr>
              <a:t>Anonim Şirket Tasfiyeye Giriş</a:t>
            </a:r>
          </a:p>
        </p:txBody>
      </p:sp>
      <p:pic>
        <p:nvPicPr>
          <p:cNvPr id="6" name="Picture 4" descr="türk bayrağı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51172" y="-6452"/>
            <a:ext cx="435804" cy="435804"/>
          </a:xfrm>
          <a:prstGeom prst="rect">
            <a:avLst/>
          </a:prstGeom>
          <a:noFill/>
          <a:extLst>
            <a:ext uri="{909E8E84-426E-40DD-AFC4-6F175D3DCCD1}">
              <a14:hiddenFill xmlns:a14="http://schemas.microsoft.com/office/drawing/2010/main">
                <a:solidFill>
                  <a:srgbClr val="FFFFFF"/>
                </a:solidFill>
              </a14:hiddenFill>
            </a:ext>
          </a:extLst>
        </p:spPr>
      </p:pic>
      <p:sp>
        <p:nvSpPr>
          <p:cNvPr id="9" name="Metin kutusu 8"/>
          <p:cNvSpPr txBox="1"/>
          <p:nvPr/>
        </p:nvSpPr>
        <p:spPr>
          <a:xfrm>
            <a:off x="0" y="430432"/>
            <a:ext cx="12192000" cy="307777"/>
          </a:xfrm>
          <a:prstGeom prst="rect">
            <a:avLst/>
          </a:prstGeom>
          <a:solidFill>
            <a:schemeClr val="tx2"/>
          </a:solidFill>
          <a:ln>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Microsoft YaHei UI Light" panose="020B0502040204020203" pitchFamily="34" charset="-122"/>
              <a:ea typeface="Microsoft YaHei UI Light" panose="020B0502040204020203" pitchFamily="34" charset="-122"/>
              <a:cs typeface="+mn-cs"/>
            </a:endParaRPr>
          </a:p>
        </p:txBody>
      </p:sp>
      <p:pic>
        <p:nvPicPr>
          <p:cNvPr id="23" name="Resim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4" y="-1428"/>
            <a:ext cx="426818" cy="426818"/>
          </a:xfrm>
          <a:prstGeom prst="rect">
            <a:avLst/>
          </a:prstGeom>
        </p:spPr>
      </p:pic>
      <p:pic>
        <p:nvPicPr>
          <p:cNvPr id="24" name="Resim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718" y="-1428"/>
            <a:ext cx="429581" cy="429581"/>
          </a:xfrm>
          <a:prstGeom prst="rect">
            <a:avLst/>
          </a:prstGeom>
        </p:spPr>
      </p:pic>
      <p:pic>
        <p:nvPicPr>
          <p:cNvPr id="25" name="Resim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83498" y="4122"/>
            <a:ext cx="1140269" cy="427366"/>
          </a:xfrm>
          <a:prstGeom prst="rect">
            <a:avLst/>
          </a:prstGeom>
        </p:spPr>
      </p:pic>
      <p:sp>
        <p:nvSpPr>
          <p:cNvPr id="8" name="Metin kutusu 7"/>
          <p:cNvSpPr txBox="1"/>
          <p:nvPr/>
        </p:nvSpPr>
        <p:spPr>
          <a:xfrm>
            <a:off x="5184" y="1517596"/>
            <a:ext cx="12192000" cy="477054"/>
          </a:xfrm>
          <a:prstGeom prst="rect">
            <a:avLst/>
          </a:prstGeom>
          <a:noFill/>
        </p:spPr>
        <p:txBody>
          <a:bodyPr wrap="square" rtlCol="0" anchor="ctr">
            <a:spAutoFit/>
          </a:bodyPr>
          <a:lstStyle/>
          <a:p>
            <a:r>
              <a:rPr lang="tr-TR" sz="2500" b="1" dirty="0" smtClean="0">
                <a:latin typeface="Candara" panose="020E0502030303020204" pitchFamily="34" charset="0"/>
              </a:rPr>
              <a:t>           Şirketin Feshi </a:t>
            </a:r>
            <a:r>
              <a:rPr lang="tr-TR" sz="2500" b="1" dirty="0">
                <a:latin typeface="Candara" panose="020E0502030303020204" pitchFamily="34" charset="0"/>
              </a:rPr>
              <a:t>v</a:t>
            </a:r>
            <a:r>
              <a:rPr lang="tr-TR" sz="2500" b="1" dirty="0" smtClean="0">
                <a:latin typeface="Candara" panose="020E0502030303020204" pitchFamily="34" charset="0"/>
              </a:rPr>
              <a:t>e </a:t>
            </a:r>
            <a:r>
              <a:rPr lang="tr-TR" sz="2500" b="1" dirty="0" smtClean="0">
                <a:latin typeface="Candara" panose="020E0502030303020204" pitchFamily="34" charset="0"/>
              </a:rPr>
              <a:t>Tasfiyeye Girmesi</a:t>
            </a:r>
            <a:endParaRPr lang="tr-TR" sz="2500" dirty="0">
              <a:latin typeface="Candara" panose="020E0502030303020204" pitchFamily="34" charset="0"/>
            </a:endParaRPr>
          </a:p>
        </p:txBody>
      </p:sp>
      <p:graphicFrame>
        <p:nvGraphicFramePr>
          <p:cNvPr id="10" name="Tablo 9"/>
          <p:cNvGraphicFramePr>
            <a:graphicFrameLocks noGrp="1"/>
          </p:cNvGraphicFramePr>
          <p:nvPr>
            <p:extLst>
              <p:ext uri="{D42A27DB-BD31-4B8C-83A1-F6EECF244321}">
                <p14:modId xmlns:p14="http://schemas.microsoft.com/office/powerpoint/2010/main" val="1927211365"/>
              </p:ext>
            </p:extLst>
          </p:nvPr>
        </p:nvGraphicFramePr>
        <p:xfrm>
          <a:off x="885299" y="2843290"/>
          <a:ext cx="7360343" cy="822960"/>
        </p:xfrm>
        <a:graphic>
          <a:graphicData uri="http://schemas.openxmlformats.org/drawingml/2006/table">
            <a:tbl>
              <a:tblPr/>
              <a:tblGrid>
                <a:gridCol w="2303594"/>
                <a:gridCol w="1744054"/>
                <a:gridCol w="1347537"/>
                <a:gridCol w="1965158"/>
              </a:tblGrid>
              <a:tr h="722524">
                <a:tc>
                  <a:txBody>
                    <a:bodyPr/>
                    <a:lstStyle/>
                    <a:p>
                      <a:pPr indent="170815" algn="ctr"/>
                      <a:r>
                        <a:rPr lang="tr-TR" dirty="0">
                          <a:effectLst/>
                          <a:latin typeface="Times New Roman"/>
                        </a:rPr>
                        <a:t>Şirketin feshi ve tasfiyeye girmesi</a:t>
                      </a:r>
                      <a:endParaRPr lang="tr-TR" dirty="0">
                        <a:effectLst/>
                      </a:endParaRPr>
                    </a:p>
                    <a:p>
                      <a:pPr indent="170815" algn="ctr"/>
                      <a:r>
                        <a:rPr lang="tr-TR" dirty="0">
                          <a:effectLst/>
                          <a:latin typeface="Times New Roman"/>
                        </a:rPr>
                        <a:t>(TTK </a:t>
                      </a:r>
                      <a:r>
                        <a:rPr lang="tr-TR" dirty="0" err="1">
                          <a:effectLst/>
                          <a:latin typeface="Times New Roman"/>
                        </a:rPr>
                        <a:t>md.</a:t>
                      </a:r>
                      <a:r>
                        <a:rPr lang="tr-TR" dirty="0">
                          <a:effectLst/>
                          <a:latin typeface="Times New Roman"/>
                        </a:rPr>
                        <a:t> 529/1-d)</a:t>
                      </a:r>
                      <a:endParaRPr lang="tr-TR" dirty="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tr-TR" dirty="0">
                          <a:effectLst/>
                          <a:latin typeface="Times New Roman"/>
                        </a:rPr>
                        <a:t>Sermayenin en az %75’i</a:t>
                      </a:r>
                      <a:endParaRPr lang="tr-TR" dirty="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tr-TR" dirty="0">
                          <a:effectLst/>
                          <a:latin typeface="Times New Roman"/>
                        </a:rPr>
                        <a:t>Sermayenin en az %75’i</a:t>
                      </a:r>
                      <a:endParaRPr lang="tr-TR" dirty="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tr-TR" dirty="0">
                          <a:effectLst/>
                          <a:latin typeface="Times New Roman"/>
                        </a:rPr>
                        <a:t>Sermayenin en az %75’i</a:t>
                      </a:r>
                      <a:endParaRPr lang="tr-TR" dirty="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14" name="Metin kutusu 13"/>
          <p:cNvSpPr txBox="1"/>
          <p:nvPr/>
        </p:nvSpPr>
        <p:spPr>
          <a:xfrm>
            <a:off x="-5024" y="999372"/>
            <a:ext cx="12192000" cy="477054"/>
          </a:xfrm>
          <a:prstGeom prst="rect">
            <a:avLst/>
          </a:prstGeom>
          <a:noFill/>
        </p:spPr>
        <p:txBody>
          <a:bodyPr wrap="square" rtlCol="0" anchor="ctr">
            <a:spAutoFit/>
          </a:bodyPr>
          <a:lstStyle/>
          <a:p>
            <a:pPr algn="ctr"/>
            <a:r>
              <a:rPr lang="tr-TR" sz="2500" b="1" dirty="0" smtClean="0">
                <a:latin typeface="Candara" panose="020E0502030303020204" pitchFamily="34" charset="0"/>
              </a:rPr>
              <a:t>           	</a:t>
            </a:r>
            <a:r>
              <a:rPr lang="tr-TR" sz="2500" b="1" dirty="0" smtClean="0">
                <a:solidFill>
                  <a:srgbClr val="FF0000"/>
                </a:solidFill>
                <a:latin typeface="Candara" panose="020E0502030303020204" pitchFamily="34" charset="0"/>
              </a:rPr>
              <a:t>TOPLANTI KARAR </a:t>
            </a:r>
            <a:r>
              <a:rPr lang="tr-TR" sz="2500" b="1" dirty="0" smtClean="0">
                <a:solidFill>
                  <a:srgbClr val="FF0000"/>
                </a:solidFill>
                <a:latin typeface="Candara" panose="020E0502030303020204" pitchFamily="34" charset="0"/>
              </a:rPr>
              <a:t>NİSAPLARI</a:t>
            </a:r>
            <a:endParaRPr lang="tr-TR" sz="2500" dirty="0">
              <a:solidFill>
                <a:srgbClr val="FF0000"/>
              </a:solidFill>
              <a:latin typeface="Candara" panose="020E0502030303020204" pitchFamily="34" charset="0"/>
            </a:endParaRPr>
          </a:p>
        </p:txBody>
      </p:sp>
      <p:sp>
        <p:nvSpPr>
          <p:cNvPr id="16" name="Metin kutusu 15"/>
          <p:cNvSpPr txBox="1"/>
          <p:nvPr/>
        </p:nvSpPr>
        <p:spPr>
          <a:xfrm>
            <a:off x="277899" y="3765108"/>
            <a:ext cx="12192000" cy="477054"/>
          </a:xfrm>
          <a:prstGeom prst="rect">
            <a:avLst/>
          </a:prstGeom>
          <a:noFill/>
        </p:spPr>
        <p:txBody>
          <a:bodyPr wrap="square" rtlCol="0" anchor="ctr">
            <a:spAutoFit/>
          </a:bodyPr>
          <a:lstStyle/>
          <a:p>
            <a:r>
              <a:rPr lang="tr-TR" sz="2500" b="1" dirty="0" smtClean="0">
                <a:latin typeface="Candara" panose="020E0502030303020204" pitchFamily="34" charset="0"/>
              </a:rPr>
              <a:t>       Önemli Miktarda Aktiflerin Toptan Satılması</a:t>
            </a:r>
            <a:endParaRPr lang="tr-TR" sz="2500" dirty="0">
              <a:latin typeface="Candara" panose="020E0502030303020204" pitchFamily="34" charset="0"/>
            </a:endParaRPr>
          </a:p>
        </p:txBody>
      </p:sp>
      <p:graphicFrame>
        <p:nvGraphicFramePr>
          <p:cNvPr id="13" name="Tablo 12"/>
          <p:cNvGraphicFramePr>
            <a:graphicFrameLocks noGrp="1"/>
          </p:cNvGraphicFramePr>
          <p:nvPr>
            <p:extLst>
              <p:ext uri="{D42A27DB-BD31-4B8C-83A1-F6EECF244321}">
                <p14:modId xmlns:p14="http://schemas.microsoft.com/office/powerpoint/2010/main" val="3732725991"/>
              </p:ext>
            </p:extLst>
          </p:nvPr>
        </p:nvGraphicFramePr>
        <p:xfrm>
          <a:off x="885299" y="5037221"/>
          <a:ext cx="7392427" cy="1097280"/>
        </p:xfrm>
        <a:graphic>
          <a:graphicData uri="http://schemas.openxmlformats.org/drawingml/2006/table">
            <a:tbl>
              <a:tblPr/>
              <a:tblGrid>
                <a:gridCol w="2303594"/>
                <a:gridCol w="1848328"/>
                <a:gridCol w="1613576"/>
                <a:gridCol w="1626929"/>
              </a:tblGrid>
              <a:tr h="1058779">
                <a:tc>
                  <a:txBody>
                    <a:bodyPr/>
                    <a:lstStyle/>
                    <a:p>
                      <a:pPr indent="170815" algn="ctr"/>
                      <a:r>
                        <a:rPr lang="tr-TR" dirty="0">
                          <a:effectLst/>
                          <a:latin typeface="Times New Roman"/>
                        </a:rPr>
                        <a:t>Önemli miktarda aktiflerin toptan satılması</a:t>
                      </a:r>
                      <a:r>
                        <a:rPr lang="tr-TR" dirty="0">
                          <a:effectLst/>
                        </a:rPr>
                        <a:t> </a:t>
                      </a:r>
                      <a:r>
                        <a:rPr lang="tr-TR" dirty="0">
                          <a:effectLst/>
                          <a:latin typeface="Times New Roman"/>
                        </a:rPr>
                        <a:t>(TTK </a:t>
                      </a:r>
                      <a:r>
                        <a:rPr lang="tr-TR" dirty="0" err="1">
                          <a:effectLst/>
                          <a:latin typeface="Times New Roman"/>
                        </a:rPr>
                        <a:t>md.</a:t>
                      </a:r>
                      <a:r>
                        <a:rPr lang="tr-TR" dirty="0">
                          <a:effectLst/>
                          <a:latin typeface="Times New Roman"/>
                        </a:rPr>
                        <a:t> 538/2)</a:t>
                      </a:r>
                      <a:endParaRPr lang="tr-TR" dirty="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tr-TR" dirty="0">
                          <a:effectLst/>
                          <a:latin typeface="Times New Roman"/>
                        </a:rPr>
                        <a:t>Sermayenin en az %75’i</a:t>
                      </a:r>
                      <a:endParaRPr lang="tr-TR" dirty="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tr-TR" dirty="0">
                          <a:effectLst/>
                          <a:latin typeface="Times New Roman"/>
                        </a:rPr>
                        <a:t>Sermayenin en az %75’i</a:t>
                      </a:r>
                      <a:endParaRPr lang="tr-TR" dirty="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tr-TR" dirty="0">
                          <a:effectLst/>
                          <a:latin typeface="Times New Roman"/>
                        </a:rPr>
                        <a:t>Sermayenin en az %75’i</a:t>
                      </a:r>
                      <a:endParaRPr lang="tr-TR" dirty="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15" name="Tablo 14"/>
          <p:cNvGraphicFramePr>
            <a:graphicFrameLocks noGrp="1"/>
          </p:cNvGraphicFramePr>
          <p:nvPr>
            <p:extLst>
              <p:ext uri="{D42A27DB-BD31-4B8C-83A1-F6EECF244321}">
                <p14:modId xmlns:p14="http://schemas.microsoft.com/office/powerpoint/2010/main" val="2841112397"/>
              </p:ext>
            </p:extLst>
          </p:nvPr>
        </p:nvGraphicFramePr>
        <p:xfrm>
          <a:off x="885299" y="2173705"/>
          <a:ext cx="7364081" cy="673769"/>
        </p:xfrm>
        <a:graphic>
          <a:graphicData uri="http://schemas.openxmlformats.org/drawingml/2006/table">
            <a:tbl>
              <a:tblPr/>
              <a:tblGrid>
                <a:gridCol w="2297281"/>
                <a:gridCol w="1748590"/>
                <a:gridCol w="1351857"/>
                <a:gridCol w="1966353"/>
              </a:tblGrid>
              <a:tr h="303814">
                <a:tc rowSpan="2">
                  <a:txBody>
                    <a:bodyPr/>
                    <a:lstStyle/>
                    <a:p>
                      <a:pPr algn="ctr"/>
                      <a:r>
                        <a:rPr lang="tr-TR" b="1" dirty="0">
                          <a:solidFill>
                            <a:srgbClr val="333333"/>
                          </a:solidFill>
                          <a:effectLst/>
                          <a:latin typeface="Times New Roman"/>
                        </a:rPr>
                        <a:t>Gündem</a:t>
                      </a:r>
                      <a:endParaRPr lang="tr-TR" dirty="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r>
                        <a:rPr lang="tr-TR" b="1" dirty="0">
                          <a:solidFill>
                            <a:srgbClr val="333333"/>
                          </a:solidFill>
                          <a:effectLst/>
                          <a:latin typeface="Times New Roman"/>
                        </a:rPr>
                        <a:t>Toplantı Nisabı</a:t>
                      </a:r>
                      <a:endParaRPr lang="tr-TR" dirty="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rowSpan="2">
                  <a:txBody>
                    <a:bodyPr/>
                    <a:lstStyle/>
                    <a:p>
                      <a:pPr algn="ctr"/>
                      <a:r>
                        <a:rPr lang="tr-TR" b="1" dirty="0">
                          <a:effectLst/>
                          <a:latin typeface="Times New Roman"/>
                        </a:rPr>
                        <a:t>Karar Nisabı</a:t>
                      </a:r>
                      <a:endParaRPr lang="tr-TR" dirty="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69955">
                <a:tc vMerge="1">
                  <a:txBody>
                    <a:bodyPr/>
                    <a:lstStyle/>
                    <a:p>
                      <a:endParaRPr lang="tr-TR"/>
                    </a:p>
                  </a:txBody>
                  <a:tcPr/>
                </a:tc>
                <a:tc>
                  <a:txBody>
                    <a:bodyPr/>
                    <a:lstStyle/>
                    <a:p>
                      <a:pPr algn="ctr"/>
                      <a:r>
                        <a:rPr lang="tr-TR" b="1" dirty="0">
                          <a:effectLst/>
                          <a:latin typeface="Times New Roman"/>
                        </a:rPr>
                        <a:t>1. Toplantı</a:t>
                      </a:r>
                      <a:endParaRPr lang="tr-TR" dirty="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tr-TR" b="1" dirty="0">
                          <a:effectLst/>
                          <a:latin typeface="Times New Roman"/>
                        </a:rPr>
                        <a:t>2. Toplantı</a:t>
                      </a:r>
                      <a:endParaRPr lang="tr-TR" dirty="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tr-TR"/>
                    </a:p>
                  </a:txBody>
                  <a:tcPr/>
                </a:tc>
              </a:tr>
            </a:tbl>
          </a:graphicData>
        </a:graphic>
      </p:graphicFrame>
      <p:graphicFrame>
        <p:nvGraphicFramePr>
          <p:cNvPr id="20" name="Tablo 19"/>
          <p:cNvGraphicFramePr>
            <a:graphicFrameLocks noGrp="1"/>
          </p:cNvGraphicFramePr>
          <p:nvPr>
            <p:extLst>
              <p:ext uri="{D42A27DB-BD31-4B8C-83A1-F6EECF244321}">
                <p14:modId xmlns:p14="http://schemas.microsoft.com/office/powerpoint/2010/main" val="2360033687"/>
              </p:ext>
            </p:extLst>
          </p:nvPr>
        </p:nvGraphicFramePr>
        <p:xfrm>
          <a:off x="885299" y="4242162"/>
          <a:ext cx="7392429" cy="794086"/>
        </p:xfrm>
        <a:graphic>
          <a:graphicData uri="http://schemas.openxmlformats.org/drawingml/2006/table">
            <a:tbl>
              <a:tblPr/>
              <a:tblGrid>
                <a:gridCol w="2310090"/>
                <a:gridCol w="1843742"/>
                <a:gridCol w="1601498"/>
                <a:gridCol w="1637099"/>
              </a:tblGrid>
              <a:tr h="229402">
                <a:tc rowSpan="2">
                  <a:txBody>
                    <a:bodyPr/>
                    <a:lstStyle/>
                    <a:p>
                      <a:pPr algn="ctr"/>
                      <a:r>
                        <a:rPr lang="tr-TR" b="1" dirty="0">
                          <a:solidFill>
                            <a:srgbClr val="333333"/>
                          </a:solidFill>
                          <a:effectLst/>
                          <a:latin typeface="Times New Roman"/>
                        </a:rPr>
                        <a:t>Gündem</a:t>
                      </a:r>
                      <a:endParaRPr lang="tr-TR" dirty="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r>
                        <a:rPr lang="tr-TR" b="1" dirty="0">
                          <a:solidFill>
                            <a:srgbClr val="333333"/>
                          </a:solidFill>
                          <a:effectLst/>
                          <a:latin typeface="Times New Roman"/>
                        </a:rPr>
                        <a:t>Toplantı Nisabı</a:t>
                      </a:r>
                      <a:endParaRPr lang="tr-TR" dirty="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rowSpan="2">
                  <a:txBody>
                    <a:bodyPr/>
                    <a:lstStyle/>
                    <a:p>
                      <a:pPr algn="ctr"/>
                      <a:r>
                        <a:rPr lang="tr-TR" b="1" dirty="0">
                          <a:effectLst/>
                          <a:latin typeface="Times New Roman"/>
                        </a:rPr>
                        <a:t>Karar Nisabı</a:t>
                      </a:r>
                      <a:endParaRPr lang="tr-TR" dirty="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19766">
                <a:tc vMerge="1">
                  <a:txBody>
                    <a:bodyPr/>
                    <a:lstStyle/>
                    <a:p>
                      <a:endParaRPr lang="tr-TR"/>
                    </a:p>
                  </a:txBody>
                  <a:tcPr/>
                </a:tc>
                <a:tc>
                  <a:txBody>
                    <a:bodyPr/>
                    <a:lstStyle/>
                    <a:p>
                      <a:pPr algn="ctr"/>
                      <a:r>
                        <a:rPr lang="tr-TR" b="1" dirty="0">
                          <a:effectLst/>
                          <a:latin typeface="Times New Roman"/>
                        </a:rPr>
                        <a:t>1. Toplantı</a:t>
                      </a:r>
                      <a:endParaRPr lang="tr-TR" dirty="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tr-TR" b="1" dirty="0">
                          <a:effectLst/>
                          <a:latin typeface="Times New Roman"/>
                        </a:rPr>
                        <a:t>2. Toplantı</a:t>
                      </a:r>
                      <a:endParaRPr lang="tr-TR" dirty="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tr-TR"/>
                    </a:p>
                  </a:txBody>
                  <a:tcPr/>
                </a:tc>
              </a:tr>
            </a:tbl>
          </a:graphicData>
        </a:graphic>
      </p:graphicFrame>
    </p:spTree>
    <p:extLst>
      <p:ext uri="{BB962C8B-B14F-4D97-AF65-F5344CB8AC3E}">
        <p14:creationId xmlns:p14="http://schemas.microsoft.com/office/powerpoint/2010/main" val="17221808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0" y="-21948"/>
            <a:ext cx="12192000" cy="492443"/>
          </a:xfrm>
          <a:prstGeom prst="rect">
            <a:avLst/>
          </a:prstGeom>
          <a:noFill/>
        </p:spPr>
        <p:txBody>
          <a:bodyPr wrap="square" rtlCol="0" anchor="ctr">
            <a:spAutoFit/>
          </a:bodyPr>
          <a:lstStyle/>
          <a:p>
            <a:pPr lvl="0" algn="ctr">
              <a:defRPr/>
            </a:pPr>
            <a:r>
              <a:rPr lang="tr-TR" sz="2500" b="1" dirty="0">
                <a:latin typeface="Candara" panose="020E0502030303020204" pitchFamily="34" charset="0"/>
              </a:rPr>
              <a:t>Anonim Şirket Tasfiyeye Giriş</a:t>
            </a:r>
          </a:p>
        </p:txBody>
      </p:sp>
      <p:pic>
        <p:nvPicPr>
          <p:cNvPr id="6" name="Picture 4" descr="türk bayrağı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51172" y="-6452"/>
            <a:ext cx="435804" cy="435804"/>
          </a:xfrm>
          <a:prstGeom prst="rect">
            <a:avLst/>
          </a:prstGeom>
          <a:noFill/>
          <a:extLst>
            <a:ext uri="{909E8E84-426E-40DD-AFC4-6F175D3DCCD1}">
              <a14:hiddenFill xmlns:a14="http://schemas.microsoft.com/office/drawing/2010/main">
                <a:solidFill>
                  <a:srgbClr val="FFFFFF"/>
                </a:solidFill>
              </a14:hiddenFill>
            </a:ext>
          </a:extLst>
        </p:spPr>
      </p:pic>
      <p:sp>
        <p:nvSpPr>
          <p:cNvPr id="9" name="Metin kutusu 8"/>
          <p:cNvSpPr txBox="1"/>
          <p:nvPr/>
        </p:nvSpPr>
        <p:spPr>
          <a:xfrm>
            <a:off x="0" y="430432"/>
            <a:ext cx="12192000" cy="307777"/>
          </a:xfrm>
          <a:prstGeom prst="rect">
            <a:avLst/>
          </a:prstGeom>
          <a:solidFill>
            <a:schemeClr val="tx2"/>
          </a:solidFill>
          <a:ln>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Microsoft YaHei UI Light" panose="020B0502040204020203" pitchFamily="34" charset="-122"/>
              <a:ea typeface="Microsoft YaHei UI Light" panose="020B0502040204020203" pitchFamily="34" charset="-122"/>
              <a:cs typeface="+mn-cs"/>
            </a:endParaRPr>
          </a:p>
        </p:txBody>
      </p:sp>
      <p:pic>
        <p:nvPicPr>
          <p:cNvPr id="23" name="Resim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4" y="-1428"/>
            <a:ext cx="426818" cy="426818"/>
          </a:xfrm>
          <a:prstGeom prst="rect">
            <a:avLst/>
          </a:prstGeom>
        </p:spPr>
      </p:pic>
      <p:pic>
        <p:nvPicPr>
          <p:cNvPr id="24" name="Resim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718" y="-1428"/>
            <a:ext cx="429581" cy="429581"/>
          </a:xfrm>
          <a:prstGeom prst="rect">
            <a:avLst/>
          </a:prstGeom>
        </p:spPr>
      </p:pic>
      <p:pic>
        <p:nvPicPr>
          <p:cNvPr id="25" name="Resim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83498" y="4122"/>
            <a:ext cx="1140269" cy="427366"/>
          </a:xfrm>
          <a:prstGeom prst="rect">
            <a:avLst/>
          </a:prstGeom>
        </p:spPr>
      </p:pic>
      <p:sp>
        <p:nvSpPr>
          <p:cNvPr id="8" name="Metin kutusu 7"/>
          <p:cNvSpPr txBox="1"/>
          <p:nvPr/>
        </p:nvSpPr>
        <p:spPr>
          <a:xfrm>
            <a:off x="5184" y="-223591"/>
            <a:ext cx="12192000" cy="8156079"/>
          </a:xfrm>
          <a:prstGeom prst="rect">
            <a:avLst/>
          </a:prstGeom>
          <a:noFill/>
        </p:spPr>
        <p:txBody>
          <a:bodyPr wrap="square" rtlCol="0" anchor="ctr">
            <a:spAutoFit/>
          </a:bodyPr>
          <a:lstStyle/>
          <a:p>
            <a:endParaRPr lang="tr-TR" sz="2500" dirty="0" smtClean="0">
              <a:latin typeface="Candara" panose="020E0502030303020204" pitchFamily="34" charset="0"/>
            </a:endParaRPr>
          </a:p>
          <a:p>
            <a:pPr marL="342900" indent="-342900">
              <a:buFont typeface="Arial" panose="020B0604020202020204" pitchFamily="34" charset="0"/>
              <a:buChar char="•"/>
            </a:pPr>
            <a:endParaRPr lang="tr-TR" sz="2500" dirty="0" smtClean="0">
              <a:latin typeface="Candara" panose="020E0502030303020204" pitchFamily="34" charset="0"/>
            </a:endParaRPr>
          </a:p>
          <a:p>
            <a:pPr marL="342900" indent="-342900">
              <a:buFont typeface="Arial" panose="020B0604020202020204" pitchFamily="34" charset="0"/>
              <a:buChar char="•"/>
            </a:pPr>
            <a:endParaRPr lang="tr-TR" sz="2500" dirty="0">
              <a:latin typeface="Candara" panose="020E0502030303020204" pitchFamily="34" charset="0"/>
            </a:endParaRPr>
          </a:p>
          <a:p>
            <a:pPr marL="342900" indent="-342900" algn="ctr">
              <a:buFont typeface="Arial" panose="020B0604020202020204" pitchFamily="34" charset="0"/>
              <a:buChar char="•"/>
            </a:pPr>
            <a:r>
              <a:rPr lang="tr-TR" sz="2500" b="1" dirty="0" smtClean="0">
                <a:solidFill>
                  <a:srgbClr val="FF0000"/>
                </a:solidFill>
                <a:latin typeface="Candara" panose="020E0502030303020204" pitchFamily="34" charset="0"/>
              </a:rPr>
              <a:t>1.3.TASFİYEYE MEMURLARININ SEÇİLMESİ/ATANMASI</a:t>
            </a:r>
            <a:endParaRPr lang="tr-TR" sz="2500" dirty="0">
              <a:solidFill>
                <a:srgbClr val="FF0000"/>
              </a:solidFill>
              <a:latin typeface="Candara" panose="020E0502030303020204" pitchFamily="34" charset="0"/>
            </a:endParaRPr>
          </a:p>
          <a:p>
            <a:pPr marL="342900" indent="-342900">
              <a:buFont typeface="Arial" panose="020B0604020202020204" pitchFamily="34" charset="0"/>
              <a:buChar char="•"/>
            </a:pPr>
            <a:r>
              <a:rPr lang="tr-TR" sz="2500" dirty="0" smtClean="0">
                <a:latin typeface="Candara" panose="020E0502030303020204" pitchFamily="34" charset="0"/>
              </a:rPr>
              <a:t>Genel </a:t>
            </a:r>
            <a:r>
              <a:rPr lang="tr-TR" sz="2500" dirty="0">
                <a:latin typeface="Candara" panose="020E0502030303020204" pitchFamily="34" charset="0"/>
              </a:rPr>
              <a:t>kurulca tasfiye kararı alınırken, esas sözleşmede tasfiye memuru belirlenmemişse, genel kurulca pay sahiplerinden veya üçüncü kişiler arasından tasfiye memur/memurları seçilmesi esastır. </a:t>
            </a:r>
            <a:r>
              <a:rPr lang="tr-TR" sz="2500" b="1" dirty="0">
                <a:solidFill>
                  <a:srgbClr val="00B050"/>
                </a:solidFill>
                <a:latin typeface="Candara" panose="020E0502030303020204" pitchFamily="34" charset="0"/>
              </a:rPr>
              <a:t>Ancak esas sözleşme veya genel kurul kararıyla ayrıca tasfiye memuru atanmadığı/seçilmediği takdirde, </a:t>
            </a:r>
            <a:r>
              <a:rPr lang="tr-TR" sz="2500" b="1" dirty="0" smtClean="0">
                <a:solidFill>
                  <a:srgbClr val="00B050"/>
                </a:solidFill>
                <a:latin typeface="Candara" panose="020E0502030303020204" pitchFamily="34" charset="0"/>
              </a:rPr>
              <a:t>tasfiye işleri </a:t>
            </a:r>
            <a:r>
              <a:rPr lang="tr-TR" sz="2500" b="1" dirty="0">
                <a:solidFill>
                  <a:srgbClr val="00B050"/>
                </a:solidFill>
                <a:latin typeface="Candara" panose="020E0502030303020204" pitchFamily="34" charset="0"/>
              </a:rPr>
              <a:t>yönetim kurulu tarafından yapılır. </a:t>
            </a:r>
            <a:endParaRPr lang="tr-TR" sz="2500" b="1" dirty="0" smtClean="0">
              <a:solidFill>
                <a:srgbClr val="00B050"/>
              </a:solidFill>
              <a:latin typeface="Candara" panose="020E0502030303020204" pitchFamily="34" charset="0"/>
            </a:endParaRPr>
          </a:p>
          <a:p>
            <a:pPr marL="342900" indent="-342900">
              <a:buFont typeface="Arial" panose="020B0604020202020204" pitchFamily="34" charset="0"/>
              <a:buChar char="•"/>
            </a:pPr>
            <a:endParaRPr lang="tr-TR" sz="2500" b="1" dirty="0">
              <a:solidFill>
                <a:srgbClr val="00B050"/>
              </a:solidFill>
              <a:latin typeface="Candara" panose="020E0502030303020204" pitchFamily="34" charset="0"/>
            </a:endParaRPr>
          </a:p>
          <a:p>
            <a:pPr marL="342900" indent="-342900">
              <a:buFont typeface="Arial" panose="020B0604020202020204" pitchFamily="34" charset="0"/>
              <a:buChar char="•"/>
            </a:pPr>
            <a:r>
              <a:rPr lang="tr-TR" sz="2500" dirty="0">
                <a:latin typeface="Candara" panose="020E0502030303020204" pitchFamily="34" charset="0"/>
              </a:rPr>
              <a:t>Tasfiye memurlarının temsil yetkisi esas sözleşmeyle veya genel kurulca belirlenir. </a:t>
            </a:r>
            <a:r>
              <a:rPr lang="tr-TR" sz="2500" dirty="0" smtClean="0">
                <a:latin typeface="Candara" panose="020E0502030303020204" pitchFamily="34" charset="0"/>
              </a:rPr>
              <a:t>Tasfiye </a:t>
            </a:r>
            <a:r>
              <a:rPr lang="tr-TR" sz="2500" dirty="0">
                <a:latin typeface="Candara" panose="020E0502030303020204" pitchFamily="34" charset="0"/>
              </a:rPr>
              <a:t>memurları birden fazla ise, aksi genel kurul kararında veya esas sözleşmede öngörülmemişse,  herhangi iki tasfiye memurunun </a:t>
            </a:r>
            <a:r>
              <a:rPr lang="tr-TR" sz="2500" b="1" dirty="0">
                <a:solidFill>
                  <a:srgbClr val="00B050"/>
                </a:solidFill>
                <a:latin typeface="Candara" panose="020E0502030303020204" pitchFamily="34" charset="0"/>
              </a:rPr>
              <a:t>müşterek imza </a:t>
            </a:r>
            <a:r>
              <a:rPr lang="tr-TR" sz="2500" dirty="0">
                <a:latin typeface="Candara" panose="020E0502030303020204" pitchFamily="34" charset="0"/>
              </a:rPr>
              <a:t>ile şirketi temsile yetkili olduğu kabul edilir. (TTK.539/3</a:t>
            </a:r>
            <a:r>
              <a:rPr lang="tr-TR" sz="2500" dirty="0" smtClean="0">
                <a:latin typeface="Candara" panose="020E0502030303020204" pitchFamily="34" charset="0"/>
              </a:rPr>
              <a:t>)</a:t>
            </a:r>
          </a:p>
          <a:p>
            <a:pPr marL="342900" indent="-342900">
              <a:buFont typeface="Arial" panose="020B0604020202020204" pitchFamily="34" charset="0"/>
              <a:buChar char="•"/>
            </a:pPr>
            <a:endParaRPr lang="tr-TR" sz="2500" dirty="0" smtClean="0">
              <a:latin typeface="Candara" panose="020E0502030303020204" pitchFamily="34" charset="0"/>
            </a:endParaRPr>
          </a:p>
          <a:p>
            <a:pPr marL="342900" lvl="0" indent="-342900">
              <a:buFont typeface="Arial" panose="020B0604020202020204" pitchFamily="34" charset="0"/>
              <a:buChar char="•"/>
            </a:pPr>
            <a:r>
              <a:rPr lang="tr-TR" sz="2500" dirty="0" smtClean="0">
                <a:latin typeface="Candara" panose="020E0502030303020204" pitchFamily="34" charset="0"/>
              </a:rPr>
              <a:t>Şirketin </a:t>
            </a:r>
            <a:r>
              <a:rPr lang="tr-TR" sz="2500" dirty="0">
                <a:latin typeface="Candara" panose="020E0502030303020204" pitchFamily="34" charset="0"/>
              </a:rPr>
              <a:t>tasfiyeye girmesi diğer organların görev ve yetkilerini sona erdirmez. Tasfiye halindeki şirketin yönetim kurulunun görev süresi sona erdiği takdirde yeniden seçim yapılması gerekir. </a:t>
            </a:r>
            <a:endParaRPr lang="tr-TR" sz="2500" dirty="0" smtClean="0">
              <a:latin typeface="Candara" panose="020E0502030303020204" pitchFamily="34" charset="0"/>
            </a:endParaRPr>
          </a:p>
          <a:p>
            <a:pPr marL="342900" indent="-342900">
              <a:buFont typeface="Arial" panose="020B0604020202020204" pitchFamily="34" charset="0"/>
              <a:buChar char="•"/>
            </a:pPr>
            <a:endParaRPr lang="tr-TR" sz="2500" dirty="0">
              <a:latin typeface="Candara" panose="020E0502030303020204" pitchFamily="34" charset="0"/>
            </a:endParaRPr>
          </a:p>
          <a:p>
            <a:pPr lvl="0"/>
            <a:r>
              <a:rPr lang="tr-TR" sz="2500" dirty="0" smtClean="0">
                <a:latin typeface="Candara" panose="020E0502030303020204" pitchFamily="34" charset="0"/>
              </a:rPr>
              <a:t> </a:t>
            </a:r>
          </a:p>
          <a:p>
            <a:endParaRPr lang="tr-TR" sz="2400" dirty="0"/>
          </a:p>
        </p:txBody>
      </p:sp>
    </p:spTree>
    <p:extLst>
      <p:ext uri="{BB962C8B-B14F-4D97-AF65-F5344CB8AC3E}">
        <p14:creationId xmlns:p14="http://schemas.microsoft.com/office/powerpoint/2010/main" val="18264399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0" y="-21948"/>
            <a:ext cx="12192000" cy="492443"/>
          </a:xfrm>
          <a:prstGeom prst="rect">
            <a:avLst/>
          </a:prstGeom>
          <a:noFill/>
        </p:spPr>
        <p:txBody>
          <a:bodyPr wrap="square" rtlCol="0" anchor="ctr">
            <a:spAutoFit/>
          </a:bodyPr>
          <a:lstStyle/>
          <a:p>
            <a:pPr lvl="0" algn="ctr">
              <a:defRPr/>
            </a:pPr>
            <a:r>
              <a:rPr lang="tr-TR" sz="2500" b="1" dirty="0">
                <a:latin typeface="Candara" panose="020E0502030303020204" pitchFamily="34" charset="0"/>
              </a:rPr>
              <a:t>Anonim Şirket Tasfiyeye Giriş</a:t>
            </a:r>
          </a:p>
        </p:txBody>
      </p:sp>
      <p:pic>
        <p:nvPicPr>
          <p:cNvPr id="6" name="Picture 4" descr="türk bayrağı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51172" y="-6452"/>
            <a:ext cx="435804" cy="435804"/>
          </a:xfrm>
          <a:prstGeom prst="rect">
            <a:avLst/>
          </a:prstGeom>
          <a:noFill/>
          <a:extLst>
            <a:ext uri="{909E8E84-426E-40DD-AFC4-6F175D3DCCD1}">
              <a14:hiddenFill xmlns:a14="http://schemas.microsoft.com/office/drawing/2010/main">
                <a:solidFill>
                  <a:srgbClr val="FFFFFF"/>
                </a:solidFill>
              </a14:hiddenFill>
            </a:ext>
          </a:extLst>
        </p:spPr>
      </p:pic>
      <p:sp>
        <p:nvSpPr>
          <p:cNvPr id="9" name="Metin kutusu 8"/>
          <p:cNvSpPr txBox="1"/>
          <p:nvPr/>
        </p:nvSpPr>
        <p:spPr>
          <a:xfrm>
            <a:off x="0" y="430432"/>
            <a:ext cx="12192000" cy="307777"/>
          </a:xfrm>
          <a:prstGeom prst="rect">
            <a:avLst/>
          </a:prstGeom>
          <a:solidFill>
            <a:schemeClr val="tx2"/>
          </a:solidFill>
          <a:ln>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Microsoft YaHei UI Light" panose="020B0502040204020203" pitchFamily="34" charset="-122"/>
              <a:ea typeface="Microsoft YaHei UI Light" panose="020B0502040204020203" pitchFamily="34" charset="-122"/>
              <a:cs typeface="+mn-cs"/>
            </a:endParaRPr>
          </a:p>
        </p:txBody>
      </p:sp>
      <p:pic>
        <p:nvPicPr>
          <p:cNvPr id="23" name="Resim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4" y="-1428"/>
            <a:ext cx="426818" cy="426818"/>
          </a:xfrm>
          <a:prstGeom prst="rect">
            <a:avLst/>
          </a:prstGeom>
        </p:spPr>
      </p:pic>
      <p:pic>
        <p:nvPicPr>
          <p:cNvPr id="24" name="Resim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718" y="-1428"/>
            <a:ext cx="429581" cy="429581"/>
          </a:xfrm>
          <a:prstGeom prst="rect">
            <a:avLst/>
          </a:prstGeom>
        </p:spPr>
      </p:pic>
      <p:pic>
        <p:nvPicPr>
          <p:cNvPr id="25" name="Resim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83498" y="4122"/>
            <a:ext cx="1140269" cy="427366"/>
          </a:xfrm>
          <a:prstGeom prst="rect">
            <a:avLst/>
          </a:prstGeom>
        </p:spPr>
      </p:pic>
      <p:sp>
        <p:nvSpPr>
          <p:cNvPr id="8" name="Metin kutusu 7"/>
          <p:cNvSpPr txBox="1"/>
          <p:nvPr/>
        </p:nvSpPr>
        <p:spPr>
          <a:xfrm>
            <a:off x="5184" y="969041"/>
            <a:ext cx="12192000" cy="6771084"/>
          </a:xfrm>
          <a:prstGeom prst="rect">
            <a:avLst/>
          </a:prstGeom>
          <a:noFill/>
        </p:spPr>
        <p:txBody>
          <a:bodyPr wrap="square" rtlCol="0" anchor="ctr">
            <a:spAutoFit/>
          </a:bodyPr>
          <a:lstStyle/>
          <a:p>
            <a:pPr marL="457200" indent="-457200" algn="just">
              <a:buFont typeface="Arial" panose="020B0604020202020204" pitchFamily="34" charset="0"/>
              <a:buChar char="•"/>
            </a:pPr>
            <a:r>
              <a:rPr lang="tr-TR" sz="2500" dirty="0" smtClean="0">
                <a:latin typeface="Candara" panose="020E0502030303020204" pitchFamily="34" charset="0"/>
              </a:rPr>
              <a:t>Tasfiyeye </a:t>
            </a:r>
            <a:r>
              <a:rPr lang="tr-TR" sz="2500" dirty="0">
                <a:latin typeface="Candara" panose="020E0502030303020204" pitchFamily="34" charset="0"/>
              </a:rPr>
              <a:t>giriş genel kurulundan önce yönetim kurulunun süresi bitmiş ise tasfiye giriş genel kurulunda  önce yönetim kurulu seçimi yapılır daha sonra tasfiye memurları birlikte seçilir</a:t>
            </a:r>
            <a:r>
              <a:rPr lang="tr-TR" sz="2500" dirty="0" smtClean="0">
                <a:latin typeface="Candara" panose="020E0502030303020204" pitchFamily="34" charset="0"/>
              </a:rPr>
              <a:t>.</a:t>
            </a:r>
          </a:p>
          <a:p>
            <a:pPr marL="457200" indent="-457200" algn="just">
              <a:buFont typeface="Arial" panose="020B0604020202020204" pitchFamily="34" charset="0"/>
              <a:buChar char="•"/>
            </a:pPr>
            <a:r>
              <a:rPr lang="tr-TR" sz="2500" dirty="0" smtClean="0">
                <a:latin typeface="Candara" panose="020E0502030303020204" pitchFamily="34" charset="0"/>
              </a:rPr>
              <a:t>Tasfiye devam ederken yönetim kurulu süresi bitmiş ise yönetim kurulu seçimi yapılarak tescil ve ilan ettirilmelidir.</a:t>
            </a:r>
          </a:p>
          <a:p>
            <a:pPr marL="457200" lvl="0" indent="-457200" algn="just">
              <a:buFont typeface="Arial" panose="020B0604020202020204" pitchFamily="34" charset="0"/>
              <a:buChar char="•"/>
            </a:pPr>
            <a:r>
              <a:rPr lang="tr-TR" sz="2500" dirty="0" smtClean="0">
                <a:latin typeface="Candara" panose="020E0502030303020204" pitchFamily="34" charset="0"/>
              </a:rPr>
              <a:t>Tasfiye </a:t>
            </a:r>
            <a:r>
              <a:rPr lang="tr-TR" sz="2500" dirty="0">
                <a:latin typeface="Candara" panose="020E0502030303020204" pitchFamily="34" charset="0"/>
              </a:rPr>
              <a:t>memurunun tasfiye süresince görevli ve yetkili olduğu kabul edilir. Ancak tasfiye işlerinin yönetim kurulu tarafından yürütülmesi kararlaştırılmış ise tasfiye memurlarının görev süresi yönetim kurulunun görev süresiyle sınırlıdır.  </a:t>
            </a:r>
            <a:r>
              <a:rPr lang="tr-TR" sz="2500" b="1" dirty="0">
                <a:solidFill>
                  <a:srgbClr val="00B050"/>
                </a:solidFill>
                <a:latin typeface="Candara" panose="020E0502030303020204" pitchFamily="34" charset="0"/>
              </a:rPr>
              <a:t>( Burada yönetim kurulu üyeleri aynı zamanda tasfiye memuru hüviyetinde olduklarından süre ile sınırlama olması doğrudur. </a:t>
            </a:r>
            <a:r>
              <a:rPr lang="tr-TR" sz="2500" b="1" dirty="0" smtClean="0">
                <a:solidFill>
                  <a:srgbClr val="00B050"/>
                </a:solidFill>
                <a:latin typeface="Candara" panose="020E0502030303020204" pitchFamily="34" charset="0"/>
              </a:rPr>
              <a:t>)</a:t>
            </a:r>
          </a:p>
          <a:p>
            <a:pPr marL="457200" lvl="0" indent="-457200" algn="just">
              <a:buFont typeface="Arial" panose="020B0604020202020204" pitchFamily="34" charset="0"/>
              <a:buChar char="•"/>
            </a:pPr>
            <a:r>
              <a:rPr lang="tr-TR" sz="2500" dirty="0" smtClean="0">
                <a:latin typeface="Candara" panose="020E0502030303020204" pitchFamily="34" charset="0"/>
              </a:rPr>
              <a:t>Yönetim </a:t>
            </a:r>
            <a:r>
              <a:rPr lang="tr-TR" sz="2500" dirty="0">
                <a:latin typeface="Candara" panose="020E0502030303020204" pitchFamily="34" charset="0"/>
              </a:rPr>
              <a:t>kurulu üyelerinin şahsen tasfiye memuru olarak seçilmeleri halinde ise tasfiye süresince görevli ve yetkili oldukları kabul edilir. </a:t>
            </a:r>
            <a:r>
              <a:rPr lang="tr-TR" sz="2500" b="1" dirty="0">
                <a:solidFill>
                  <a:srgbClr val="00B050"/>
                </a:solidFill>
                <a:latin typeface="Candara" panose="020E0502030303020204" pitchFamily="34" charset="0"/>
              </a:rPr>
              <a:t>( B</a:t>
            </a:r>
            <a:r>
              <a:rPr lang="tr-TR" sz="2500" b="1" dirty="0" smtClean="0">
                <a:solidFill>
                  <a:srgbClr val="00B050"/>
                </a:solidFill>
                <a:latin typeface="Candara" panose="020E0502030303020204" pitchFamily="34" charset="0"/>
              </a:rPr>
              <a:t>u </a:t>
            </a:r>
            <a:r>
              <a:rPr lang="tr-TR" sz="2500" b="1" dirty="0">
                <a:solidFill>
                  <a:srgbClr val="00B050"/>
                </a:solidFill>
                <a:latin typeface="Candara" panose="020E0502030303020204" pitchFamily="34" charset="0"/>
              </a:rPr>
              <a:t>durumda aynı kişi ya da kişilerin hem yönetim kurulu üyesi hem de tasfiye memuru olarak atanması söz konusu </a:t>
            </a:r>
            <a:r>
              <a:rPr lang="tr-TR" sz="2500" b="1" dirty="0" smtClean="0">
                <a:solidFill>
                  <a:srgbClr val="00B050"/>
                </a:solidFill>
                <a:latin typeface="Candara" panose="020E0502030303020204" pitchFamily="34" charset="0"/>
              </a:rPr>
              <a:t>olmaktadır.)</a:t>
            </a:r>
            <a:endParaRPr lang="tr-TR" sz="2500" b="1" dirty="0">
              <a:solidFill>
                <a:srgbClr val="00B050"/>
              </a:solidFill>
              <a:latin typeface="Candara" panose="020E0502030303020204" pitchFamily="34" charset="0"/>
            </a:endParaRPr>
          </a:p>
          <a:p>
            <a:pPr lvl="0"/>
            <a:endParaRPr lang="tr-TR" sz="2800" b="1" dirty="0"/>
          </a:p>
          <a:p>
            <a:pPr lvl="0"/>
            <a:endParaRPr lang="tr-TR" sz="2800" dirty="0"/>
          </a:p>
          <a:p>
            <a:endParaRPr lang="tr-TR" sz="2800" dirty="0"/>
          </a:p>
        </p:txBody>
      </p:sp>
    </p:spTree>
    <p:extLst>
      <p:ext uri="{BB962C8B-B14F-4D97-AF65-F5344CB8AC3E}">
        <p14:creationId xmlns:p14="http://schemas.microsoft.com/office/powerpoint/2010/main" val="1669243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0" y="-21948"/>
            <a:ext cx="12192000" cy="492443"/>
          </a:xfrm>
          <a:prstGeom prst="rect">
            <a:avLst/>
          </a:prstGeom>
          <a:noFill/>
        </p:spPr>
        <p:txBody>
          <a:bodyPr wrap="square" rtlCol="0" anchor="ctr">
            <a:spAutoFit/>
          </a:bodyPr>
          <a:lstStyle/>
          <a:p>
            <a:pPr lvl="0" algn="ctr">
              <a:defRPr/>
            </a:pPr>
            <a:r>
              <a:rPr lang="tr-TR" sz="2500" b="1" dirty="0">
                <a:latin typeface="Candara" panose="020E0502030303020204" pitchFamily="34" charset="0"/>
              </a:rPr>
              <a:t>Anonim Şirket Tasfiyeye Giriş</a:t>
            </a:r>
          </a:p>
        </p:txBody>
      </p:sp>
      <p:pic>
        <p:nvPicPr>
          <p:cNvPr id="6" name="Picture 4" descr="türk bayrağı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51172" y="-6452"/>
            <a:ext cx="435804" cy="435804"/>
          </a:xfrm>
          <a:prstGeom prst="rect">
            <a:avLst/>
          </a:prstGeom>
          <a:noFill/>
          <a:extLst>
            <a:ext uri="{909E8E84-426E-40DD-AFC4-6F175D3DCCD1}">
              <a14:hiddenFill xmlns:a14="http://schemas.microsoft.com/office/drawing/2010/main">
                <a:solidFill>
                  <a:srgbClr val="FFFFFF"/>
                </a:solidFill>
              </a14:hiddenFill>
            </a:ext>
          </a:extLst>
        </p:spPr>
      </p:pic>
      <p:sp>
        <p:nvSpPr>
          <p:cNvPr id="9" name="Metin kutusu 8"/>
          <p:cNvSpPr txBox="1"/>
          <p:nvPr/>
        </p:nvSpPr>
        <p:spPr>
          <a:xfrm>
            <a:off x="0" y="430432"/>
            <a:ext cx="12192000" cy="307777"/>
          </a:xfrm>
          <a:prstGeom prst="rect">
            <a:avLst/>
          </a:prstGeom>
          <a:solidFill>
            <a:schemeClr val="tx2"/>
          </a:solidFill>
          <a:ln>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Microsoft YaHei UI Light" panose="020B0502040204020203" pitchFamily="34" charset="-122"/>
              <a:ea typeface="Microsoft YaHei UI Light" panose="020B0502040204020203" pitchFamily="34" charset="-122"/>
              <a:cs typeface="+mn-cs"/>
            </a:endParaRPr>
          </a:p>
        </p:txBody>
      </p:sp>
      <p:pic>
        <p:nvPicPr>
          <p:cNvPr id="23" name="Resim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4" y="-1428"/>
            <a:ext cx="426818" cy="426818"/>
          </a:xfrm>
          <a:prstGeom prst="rect">
            <a:avLst/>
          </a:prstGeom>
        </p:spPr>
      </p:pic>
      <p:pic>
        <p:nvPicPr>
          <p:cNvPr id="24" name="Resim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718" y="-1428"/>
            <a:ext cx="429581" cy="429581"/>
          </a:xfrm>
          <a:prstGeom prst="rect">
            <a:avLst/>
          </a:prstGeom>
        </p:spPr>
      </p:pic>
      <p:pic>
        <p:nvPicPr>
          <p:cNvPr id="25" name="Resim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83498" y="4122"/>
            <a:ext cx="1140269" cy="427366"/>
          </a:xfrm>
          <a:prstGeom prst="rect">
            <a:avLst/>
          </a:prstGeom>
        </p:spPr>
      </p:pic>
      <p:sp>
        <p:nvSpPr>
          <p:cNvPr id="8" name="Metin kutusu 7"/>
          <p:cNvSpPr txBox="1"/>
          <p:nvPr/>
        </p:nvSpPr>
        <p:spPr>
          <a:xfrm>
            <a:off x="-5024" y="746683"/>
            <a:ext cx="12192000" cy="8094524"/>
          </a:xfrm>
          <a:prstGeom prst="rect">
            <a:avLst/>
          </a:prstGeom>
          <a:noFill/>
        </p:spPr>
        <p:txBody>
          <a:bodyPr wrap="square" rtlCol="0" anchor="ctr">
            <a:spAutoFit/>
          </a:bodyPr>
          <a:lstStyle/>
          <a:p>
            <a:pPr lvl="0"/>
            <a:endParaRPr lang="tr-TR" sz="2500" dirty="0">
              <a:latin typeface="Candara" panose="020E0502030303020204" pitchFamily="34" charset="0"/>
            </a:endParaRPr>
          </a:p>
          <a:p>
            <a:pPr marL="342900" lvl="0" indent="-342900" algn="just">
              <a:buFont typeface="Arial" panose="020B0604020202020204" pitchFamily="34" charset="0"/>
              <a:buChar char="•"/>
            </a:pPr>
            <a:r>
              <a:rPr lang="tr-TR" sz="2500" dirty="0" smtClean="0">
                <a:latin typeface="Candara" panose="020E0502030303020204" pitchFamily="34" charset="0"/>
              </a:rPr>
              <a:t>Tasfiye </a:t>
            </a:r>
            <a:r>
              <a:rPr lang="tr-TR" sz="2500" dirty="0">
                <a:latin typeface="Candara" panose="020E0502030303020204" pitchFamily="34" charset="0"/>
              </a:rPr>
              <a:t>halindeki şirkette de her yıl olağan genel kurul toplantısı yapılması      zorunludur</a:t>
            </a:r>
            <a:r>
              <a:rPr lang="tr-TR" sz="2500" b="1" dirty="0">
                <a:solidFill>
                  <a:srgbClr val="00B050"/>
                </a:solidFill>
                <a:latin typeface="Candara" panose="020E0502030303020204" pitchFamily="34" charset="0"/>
              </a:rPr>
              <a:t>.</a:t>
            </a:r>
            <a:r>
              <a:rPr lang="tr-TR" sz="2500" dirty="0">
                <a:solidFill>
                  <a:srgbClr val="FF0000"/>
                </a:solidFill>
                <a:latin typeface="Candara" panose="020E0502030303020204" pitchFamily="34" charset="0"/>
              </a:rPr>
              <a:t>   </a:t>
            </a:r>
            <a:r>
              <a:rPr lang="tr-TR" sz="2500" b="1" dirty="0">
                <a:solidFill>
                  <a:srgbClr val="00B050"/>
                </a:solidFill>
                <a:latin typeface="Candara" panose="020E0502030303020204" pitchFamily="34" charset="0"/>
              </a:rPr>
              <a:t>( Uygulamada, yapılmayan yıllara ait genel kurullar toplu olarak da yapılabilmektedir.) </a:t>
            </a:r>
            <a:endParaRPr lang="tr-TR" sz="2500" dirty="0">
              <a:solidFill>
                <a:srgbClr val="00B050"/>
              </a:solidFill>
              <a:latin typeface="Candara" panose="020E0502030303020204" pitchFamily="34" charset="0"/>
            </a:endParaRPr>
          </a:p>
          <a:p>
            <a:pPr algn="just"/>
            <a:endParaRPr lang="tr-TR" sz="2500" dirty="0" smtClean="0">
              <a:latin typeface="Candara" panose="020E0502030303020204" pitchFamily="34" charset="0"/>
            </a:endParaRPr>
          </a:p>
          <a:p>
            <a:pPr marL="342900" indent="-342900" algn="just">
              <a:buFont typeface="Arial" panose="020B0604020202020204" pitchFamily="34" charset="0"/>
              <a:buChar char="•"/>
            </a:pPr>
            <a:r>
              <a:rPr lang="tr-TR" sz="2500" dirty="0" smtClean="0">
                <a:latin typeface="Candara" panose="020E0502030303020204" pitchFamily="34" charset="0"/>
              </a:rPr>
              <a:t>Genel </a:t>
            </a:r>
            <a:r>
              <a:rPr lang="tr-TR" sz="2500" dirty="0">
                <a:latin typeface="Candara" panose="020E0502030303020204" pitchFamily="34" charset="0"/>
              </a:rPr>
              <a:t>kurul tarafından seçilmiş veya mahkemece atanmış temsile yetkili tasfiye memurlarından en az birinin </a:t>
            </a:r>
            <a:r>
              <a:rPr lang="tr-TR" sz="2500" b="1" dirty="0">
                <a:solidFill>
                  <a:srgbClr val="00B050"/>
                </a:solidFill>
                <a:latin typeface="Candara" panose="020E0502030303020204" pitchFamily="34" charset="0"/>
              </a:rPr>
              <a:t>Türk vatandaşı ve yerleşim yerinin Türkiye’de bulunması </a:t>
            </a:r>
            <a:r>
              <a:rPr lang="tr-TR" sz="2500" dirty="0">
                <a:latin typeface="Candara" panose="020E0502030303020204" pitchFamily="34" charset="0"/>
              </a:rPr>
              <a:t>şarttır. </a:t>
            </a:r>
            <a:r>
              <a:rPr lang="tr-TR" sz="2500" b="1" dirty="0">
                <a:solidFill>
                  <a:srgbClr val="00B050"/>
                </a:solidFill>
                <a:latin typeface="Candara" panose="020E0502030303020204" pitchFamily="34" charset="0"/>
              </a:rPr>
              <a:t>Mavi kartlı kişiler de tasfiye memuru olarak </a:t>
            </a:r>
            <a:r>
              <a:rPr lang="tr-TR" sz="2500" dirty="0">
                <a:latin typeface="Candara" panose="020E0502030303020204" pitchFamily="34" charset="0"/>
              </a:rPr>
              <a:t>seçilebilmekte/atanabilmektedir.  </a:t>
            </a:r>
            <a:r>
              <a:rPr lang="tr-TR" sz="2500" b="1" dirty="0">
                <a:solidFill>
                  <a:srgbClr val="00B050"/>
                </a:solidFill>
                <a:latin typeface="Candara" panose="020E0502030303020204" pitchFamily="34" charset="0"/>
              </a:rPr>
              <a:t>Ancak tüzel kişiler tasfiye memuru olamaz</a:t>
            </a:r>
            <a:r>
              <a:rPr lang="tr-TR" sz="2500" b="1" dirty="0" smtClean="0">
                <a:solidFill>
                  <a:srgbClr val="00B050"/>
                </a:solidFill>
                <a:latin typeface="Candara" panose="020E0502030303020204" pitchFamily="34" charset="0"/>
              </a:rPr>
              <a:t>.</a:t>
            </a:r>
          </a:p>
          <a:p>
            <a:pPr algn="just"/>
            <a:endParaRPr lang="tr-TR" sz="2500" dirty="0">
              <a:latin typeface="Candara" panose="020E0502030303020204" pitchFamily="34" charset="0"/>
            </a:endParaRPr>
          </a:p>
          <a:p>
            <a:pPr marL="342900" lvl="0" indent="-342900" algn="just">
              <a:buFont typeface="Arial" panose="020B0604020202020204" pitchFamily="34" charset="0"/>
              <a:buChar char="•"/>
            </a:pPr>
            <a:r>
              <a:rPr lang="tr-TR" sz="2500" dirty="0">
                <a:latin typeface="Candara" panose="020E0502030303020204" pitchFamily="34" charset="0"/>
              </a:rPr>
              <a:t>Şirket merkezi dışında bir tasfiye adresi belirlenmesi durumunda, bu adres şirketin kayıtlı bulunduğu ticaret sicili müdürlüğünün çalışma alanı dışında olmamalıdır. </a:t>
            </a:r>
            <a:endParaRPr lang="tr-TR" sz="2500" dirty="0" smtClean="0">
              <a:latin typeface="Candara" panose="020E0502030303020204" pitchFamily="34" charset="0"/>
            </a:endParaRPr>
          </a:p>
          <a:p>
            <a:pPr lvl="0" algn="just"/>
            <a:r>
              <a:rPr lang="tr-TR" sz="2500" b="1" dirty="0" smtClean="0">
                <a:solidFill>
                  <a:srgbClr val="FF0000"/>
                </a:solidFill>
                <a:latin typeface="Candara" panose="020E0502030303020204" pitchFamily="34" charset="0"/>
              </a:rPr>
              <a:t>     </a:t>
            </a:r>
            <a:r>
              <a:rPr lang="tr-TR" sz="2500" b="1" dirty="0" smtClean="0">
                <a:solidFill>
                  <a:srgbClr val="00B050"/>
                </a:solidFill>
                <a:latin typeface="Candara" panose="020E0502030303020204" pitchFamily="34" charset="0"/>
              </a:rPr>
              <a:t>(</a:t>
            </a:r>
            <a:r>
              <a:rPr lang="tr-TR" sz="2500" b="1" dirty="0" err="1" smtClean="0">
                <a:solidFill>
                  <a:srgbClr val="00B050"/>
                </a:solidFill>
                <a:latin typeface="Candara" panose="020E0502030303020204" pitchFamily="34" charset="0"/>
              </a:rPr>
              <a:t>Mersis</a:t>
            </a:r>
            <a:r>
              <a:rPr lang="tr-TR" sz="2500" b="1" dirty="0" smtClean="0">
                <a:solidFill>
                  <a:srgbClr val="00B050"/>
                </a:solidFill>
                <a:latin typeface="Candara" panose="020E0502030303020204" pitchFamily="34" charset="0"/>
              </a:rPr>
              <a:t> yerellik </a:t>
            </a:r>
            <a:r>
              <a:rPr lang="tr-TR" sz="2500" b="1" dirty="0">
                <a:solidFill>
                  <a:srgbClr val="00B050"/>
                </a:solidFill>
                <a:latin typeface="Candara" panose="020E0502030303020204" pitchFamily="34" charset="0"/>
              </a:rPr>
              <a:t>esasına dayalı olarak sicil çevresi dışında belirlenen adresi </a:t>
            </a:r>
            <a:r>
              <a:rPr lang="tr-TR" sz="2500" b="1" dirty="0" smtClean="0">
                <a:solidFill>
                  <a:srgbClr val="00B050"/>
                </a:solidFill>
                <a:latin typeface="Candara" panose="020E0502030303020204" pitchFamily="34" charset="0"/>
              </a:rPr>
              <a:t>kabul   </a:t>
            </a:r>
          </a:p>
          <a:p>
            <a:pPr lvl="0" algn="just"/>
            <a:r>
              <a:rPr lang="tr-TR" sz="2500" b="1" dirty="0" smtClean="0">
                <a:solidFill>
                  <a:srgbClr val="00B050"/>
                </a:solidFill>
                <a:latin typeface="Candara" panose="020E0502030303020204" pitchFamily="34" charset="0"/>
              </a:rPr>
              <a:t>      etmemektedir</a:t>
            </a:r>
            <a:r>
              <a:rPr lang="tr-TR" sz="2500" b="1" dirty="0">
                <a:solidFill>
                  <a:srgbClr val="00B050"/>
                </a:solidFill>
                <a:latin typeface="Candara" panose="020E0502030303020204" pitchFamily="34" charset="0"/>
              </a:rPr>
              <a:t>. ) </a:t>
            </a:r>
            <a:endParaRPr lang="tr-TR" sz="2500" b="1" dirty="0" smtClean="0">
              <a:solidFill>
                <a:srgbClr val="00B050"/>
              </a:solidFill>
              <a:latin typeface="Candara" panose="020E0502030303020204" pitchFamily="34" charset="0"/>
            </a:endParaRPr>
          </a:p>
          <a:p>
            <a:pPr algn="just"/>
            <a:endParaRPr lang="tr-TR" sz="2500" b="1" dirty="0" smtClean="0">
              <a:latin typeface="Candara" panose="020E0502030303020204" pitchFamily="34" charset="0"/>
            </a:endParaRPr>
          </a:p>
          <a:p>
            <a:endParaRPr lang="tr-TR" sz="2500" b="1" dirty="0">
              <a:latin typeface="Candara" panose="020E0502030303020204" pitchFamily="34" charset="0"/>
            </a:endParaRPr>
          </a:p>
          <a:p>
            <a:endParaRPr lang="tr-TR" sz="2400" b="1" dirty="0" smtClean="0"/>
          </a:p>
          <a:p>
            <a:r>
              <a:rPr lang="tr-TR" sz="2400" dirty="0" smtClean="0"/>
              <a:t>.</a:t>
            </a:r>
            <a:endParaRPr lang="tr-TR" sz="2400" dirty="0"/>
          </a:p>
          <a:p>
            <a:r>
              <a:rPr lang="tr-TR" sz="2400" dirty="0"/>
              <a:t> </a:t>
            </a:r>
          </a:p>
          <a:p>
            <a:r>
              <a:rPr lang="tr-TR" sz="2400" b="1" dirty="0" smtClean="0"/>
              <a:t> </a:t>
            </a:r>
            <a:endParaRPr lang="tr-TR" sz="2400" dirty="0"/>
          </a:p>
          <a:p>
            <a:pPr lvl="0"/>
            <a:endParaRPr lang="tr-TR" sz="2400" dirty="0"/>
          </a:p>
        </p:txBody>
      </p:sp>
    </p:spTree>
    <p:extLst>
      <p:ext uri="{BB962C8B-B14F-4D97-AF65-F5344CB8AC3E}">
        <p14:creationId xmlns:p14="http://schemas.microsoft.com/office/powerpoint/2010/main" val="13378110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0" y="-21948"/>
            <a:ext cx="12192000" cy="492443"/>
          </a:xfrm>
          <a:prstGeom prst="rect">
            <a:avLst/>
          </a:prstGeom>
          <a:noFill/>
        </p:spPr>
        <p:txBody>
          <a:bodyPr wrap="square" rtlCol="0" anchor="ctr">
            <a:spAutoFit/>
          </a:bodyPr>
          <a:lstStyle/>
          <a:p>
            <a:pPr lvl="0" algn="ctr">
              <a:defRPr/>
            </a:pPr>
            <a:r>
              <a:rPr lang="tr-TR" sz="2500" b="1" dirty="0">
                <a:latin typeface="Candara" panose="020E0502030303020204" pitchFamily="34" charset="0"/>
              </a:rPr>
              <a:t>Anonim Şirket Tasfiyeye Giriş</a:t>
            </a:r>
          </a:p>
        </p:txBody>
      </p:sp>
      <p:pic>
        <p:nvPicPr>
          <p:cNvPr id="6" name="Picture 4" descr="türk bayrağı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51172" y="-6452"/>
            <a:ext cx="435804" cy="435804"/>
          </a:xfrm>
          <a:prstGeom prst="rect">
            <a:avLst/>
          </a:prstGeom>
          <a:noFill/>
          <a:extLst>
            <a:ext uri="{909E8E84-426E-40DD-AFC4-6F175D3DCCD1}">
              <a14:hiddenFill xmlns:a14="http://schemas.microsoft.com/office/drawing/2010/main">
                <a:solidFill>
                  <a:srgbClr val="FFFFFF"/>
                </a:solidFill>
              </a14:hiddenFill>
            </a:ext>
          </a:extLst>
        </p:spPr>
      </p:pic>
      <p:sp>
        <p:nvSpPr>
          <p:cNvPr id="9" name="Metin kutusu 8"/>
          <p:cNvSpPr txBox="1"/>
          <p:nvPr/>
        </p:nvSpPr>
        <p:spPr>
          <a:xfrm>
            <a:off x="0" y="430432"/>
            <a:ext cx="12192000" cy="307777"/>
          </a:xfrm>
          <a:prstGeom prst="rect">
            <a:avLst/>
          </a:prstGeom>
          <a:solidFill>
            <a:schemeClr val="tx2"/>
          </a:solidFill>
          <a:ln>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Microsoft YaHei UI Light" panose="020B0502040204020203" pitchFamily="34" charset="-122"/>
              <a:ea typeface="Microsoft YaHei UI Light" panose="020B0502040204020203" pitchFamily="34" charset="-122"/>
              <a:cs typeface="+mn-cs"/>
            </a:endParaRPr>
          </a:p>
        </p:txBody>
      </p:sp>
      <p:pic>
        <p:nvPicPr>
          <p:cNvPr id="23" name="Resim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4" y="-1428"/>
            <a:ext cx="426818" cy="426818"/>
          </a:xfrm>
          <a:prstGeom prst="rect">
            <a:avLst/>
          </a:prstGeom>
        </p:spPr>
      </p:pic>
      <p:pic>
        <p:nvPicPr>
          <p:cNvPr id="24" name="Resim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718" y="-1428"/>
            <a:ext cx="429581" cy="429581"/>
          </a:xfrm>
          <a:prstGeom prst="rect">
            <a:avLst/>
          </a:prstGeom>
        </p:spPr>
      </p:pic>
      <p:pic>
        <p:nvPicPr>
          <p:cNvPr id="25" name="Resim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83498" y="4122"/>
            <a:ext cx="1140269" cy="427366"/>
          </a:xfrm>
          <a:prstGeom prst="rect">
            <a:avLst/>
          </a:prstGeom>
        </p:spPr>
      </p:pic>
      <p:sp>
        <p:nvSpPr>
          <p:cNvPr id="8" name="Metin kutusu 7"/>
          <p:cNvSpPr txBox="1"/>
          <p:nvPr/>
        </p:nvSpPr>
        <p:spPr>
          <a:xfrm>
            <a:off x="-5024" y="545849"/>
            <a:ext cx="12192000" cy="7925246"/>
          </a:xfrm>
          <a:prstGeom prst="rect">
            <a:avLst/>
          </a:prstGeom>
          <a:noFill/>
        </p:spPr>
        <p:txBody>
          <a:bodyPr wrap="square" rtlCol="0" anchor="ctr">
            <a:spAutoFit/>
          </a:bodyPr>
          <a:lstStyle/>
          <a:p>
            <a:pPr algn="ctr"/>
            <a:endParaRPr lang="tr-TR" sz="2500" b="1" dirty="0" smtClean="0">
              <a:solidFill>
                <a:srgbClr val="7030A0"/>
              </a:solidFill>
              <a:latin typeface="Candara" panose="020E0502030303020204" pitchFamily="34" charset="0"/>
            </a:endParaRPr>
          </a:p>
          <a:p>
            <a:pPr algn="ctr"/>
            <a:r>
              <a:rPr lang="tr-TR" sz="2500" b="1" dirty="0" smtClean="0">
                <a:solidFill>
                  <a:srgbClr val="7030A0"/>
                </a:solidFill>
                <a:latin typeface="Candara" panose="020E0502030303020204" pitchFamily="34" charset="0"/>
              </a:rPr>
              <a:t>İKİNCİ </a:t>
            </a:r>
            <a:r>
              <a:rPr lang="tr-TR" sz="2500" b="1" dirty="0">
                <a:solidFill>
                  <a:srgbClr val="7030A0"/>
                </a:solidFill>
                <a:latin typeface="Candara" panose="020E0502030303020204" pitchFamily="34" charset="0"/>
              </a:rPr>
              <a:t>KISIM </a:t>
            </a:r>
            <a:endParaRPr lang="tr-TR" sz="2500" b="1" dirty="0" smtClean="0">
              <a:solidFill>
                <a:srgbClr val="7030A0"/>
              </a:solidFill>
              <a:latin typeface="Candara" panose="020E0502030303020204" pitchFamily="34" charset="0"/>
            </a:endParaRPr>
          </a:p>
          <a:p>
            <a:pPr algn="ctr"/>
            <a:r>
              <a:rPr lang="tr-TR" sz="2500" b="1" dirty="0" smtClean="0">
                <a:latin typeface="Candara" panose="020E0502030303020204" pitchFamily="34" charset="0"/>
              </a:rPr>
              <a:t>TASFİYE </a:t>
            </a:r>
            <a:r>
              <a:rPr lang="tr-TR" sz="2500" b="1" dirty="0">
                <a:latin typeface="Candara" panose="020E0502030303020204" pitchFamily="34" charset="0"/>
              </a:rPr>
              <a:t>MEMURUNUN İMZA BEYANI VE GÖREV KABUL YAZILARININ </a:t>
            </a:r>
            <a:r>
              <a:rPr lang="tr-TR" sz="2500" b="1" dirty="0" smtClean="0">
                <a:latin typeface="Candara" panose="020E0502030303020204" pitchFamily="34" charset="0"/>
              </a:rPr>
              <a:t>HAZIRLANMASI</a:t>
            </a:r>
            <a:endParaRPr lang="tr-TR" sz="2500" dirty="0">
              <a:latin typeface="Candara" panose="020E0502030303020204" pitchFamily="34" charset="0"/>
            </a:endParaRPr>
          </a:p>
          <a:p>
            <a:pPr marL="342900" indent="-342900" algn="just">
              <a:buFont typeface="Arial" panose="020B0604020202020204" pitchFamily="34" charset="0"/>
              <a:buChar char="•"/>
            </a:pPr>
            <a:r>
              <a:rPr lang="tr-TR" sz="2500" dirty="0">
                <a:latin typeface="Candara" panose="020E0502030303020204" pitchFamily="34" charset="0"/>
              </a:rPr>
              <a:t>Tasfiye memurlarının imzaları, Nüfus ve Vatandaşlık İşleri Genel Müdürlüğünün veri tabanından, MERSİS tarafından otomatik olarak alınır. Nüfus ve Vatandaşlık İşleri Genel Müdürlüğünün veri tabanında imza kaydı bulunmayan veya imzası temin edilemeyen kişilerin imzaları herhangi bir ticaret sicili müdürlüğüne veya notere beyan edilerek onaylatılır.  </a:t>
            </a:r>
            <a:r>
              <a:rPr lang="tr-TR" sz="2500" b="1" dirty="0">
                <a:solidFill>
                  <a:srgbClr val="00B050"/>
                </a:solidFill>
                <a:latin typeface="Candara" panose="020E0502030303020204" pitchFamily="34" charset="0"/>
              </a:rPr>
              <a:t>( Kimliğini yenilemeyen Türk Vatandaşları ve Yabancı uyruklu kişilerin yukarıda izah edilen veri kaydında imzaları bulunmaz </a:t>
            </a:r>
            <a:r>
              <a:rPr lang="tr-TR" sz="2500" b="1" dirty="0" smtClean="0">
                <a:solidFill>
                  <a:srgbClr val="00B050"/>
                </a:solidFill>
                <a:latin typeface="Candara" panose="020E0502030303020204" pitchFamily="34" charset="0"/>
              </a:rPr>
              <a:t>)</a:t>
            </a:r>
          </a:p>
          <a:p>
            <a:pPr algn="just">
              <a:defRPr/>
            </a:pPr>
            <a:endParaRPr lang="tr-TR" sz="2500" dirty="0" smtClean="0">
              <a:latin typeface="Candara" panose="020E0502030303020204" pitchFamily="34" charset="0"/>
            </a:endParaRPr>
          </a:p>
          <a:p>
            <a:pPr marL="342900" indent="-342900" algn="just">
              <a:buFont typeface="Arial" panose="020B0604020202020204" pitchFamily="34" charset="0"/>
              <a:buChar char="•"/>
              <a:defRPr/>
            </a:pPr>
            <a:r>
              <a:rPr lang="tr-TR" sz="2500" dirty="0" smtClean="0">
                <a:latin typeface="Candara" panose="020E0502030303020204" pitchFamily="34" charset="0"/>
              </a:rPr>
              <a:t>Yabancı </a:t>
            </a:r>
            <a:r>
              <a:rPr lang="tr-TR" sz="2500" dirty="0">
                <a:latin typeface="Candara" panose="020E0502030303020204" pitchFamily="34" charset="0"/>
              </a:rPr>
              <a:t>ülkede bulunan imzaya yetkili kimselerin imza beyanı, bu kişilerin imzalarının o ülkedeki Türk konsolosluğu ya da o ülke mevzuatı uyarınca yetkili makamlarca onaylanmak suretiyle düzenlenebilir. Yabancı ülke makamlarınca düzenlenen imza beyanlarının, Türk konsolosluğundan veya Yabancı Resmi Belgelerin Tasdiki Mecburiyetinin Kaldırılması Sözleşmesi hükümlerine göre onaylatılmış aslı </a:t>
            </a:r>
            <a:r>
              <a:rPr lang="tr-TR" sz="2500" b="1" dirty="0">
                <a:latin typeface="Candara" panose="020E0502030303020204" pitchFamily="34" charset="0"/>
              </a:rPr>
              <a:t>(</a:t>
            </a:r>
            <a:r>
              <a:rPr lang="tr-TR" sz="2500" b="1" dirty="0" err="1">
                <a:latin typeface="Candara" panose="020E0502030303020204" pitchFamily="34" charset="0"/>
              </a:rPr>
              <a:t>apostil</a:t>
            </a:r>
            <a:r>
              <a:rPr lang="tr-TR" sz="2500" b="1" dirty="0">
                <a:latin typeface="Candara" panose="020E0502030303020204" pitchFamily="34" charset="0"/>
              </a:rPr>
              <a:t> şerhli)</a:t>
            </a:r>
            <a:r>
              <a:rPr lang="tr-TR" sz="2500" dirty="0">
                <a:latin typeface="Candara" panose="020E0502030303020204" pitchFamily="34" charset="0"/>
              </a:rPr>
              <a:t> ve </a:t>
            </a:r>
            <a:r>
              <a:rPr lang="tr-TR" sz="2500" b="1" dirty="0">
                <a:latin typeface="Candara" panose="020E0502030303020204" pitchFamily="34" charset="0"/>
              </a:rPr>
              <a:t>noter onaylı </a:t>
            </a:r>
            <a:r>
              <a:rPr lang="tr-TR" sz="2500" dirty="0">
                <a:latin typeface="Candara" panose="020E0502030303020204" pitchFamily="34" charset="0"/>
              </a:rPr>
              <a:t>Türkçe çevirisi ile birlikte müdürlüğe verilmesi </a:t>
            </a:r>
            <a:r>
              <a:rPr lang="tr-TR" sz="2500" dirty="0" smtClean="0">
                <a:latin typeface="Candara" panose="020E0502030303020204" pitchFamily="34" charset="0"/>
              </a:rPr>
              <a:t>zorunludur</a:t>
            </a:r>
          </a:p>
          <a:p>
            <a:pPr>
              <a:defRPr/>
            </a:pPr>
            <a:endParaRPr lang="tr-TR" sz="2800" dirty="0"/>
          </a:p>
          <a:p>
            <a:pPr>
              <a:defRPr/>
            </a:pPr>
            <a:endParaRPr lang="tr-TR" sz="2800" dirty="0" smtClean="0"/>
          </a:p>
          <a:p>
            <a:endParaRPr lang="tr-TR" sz="2800" dirty="0" smtClean="0"/>
          </a:p>
          <a:p>
            <a:pPr>
              <a:defRPr/>
            </a:pPr>
            <a:endParaRPr lang="tr-TR" sz="2500" b="1" dirty="0" smtClean="0">
              <a:latin typeface="Candara" panose="020E0502030303020204" pitchFamily="34" charset="0"/>
            </a:endParaRPr>
          </a:p>
        </p:txBody>
      </p:sp>
    </p:spTree>
    <p:extLst>
      <p:ext uri="{BB962C8B-B14F-4D97-AF65-F5344CB8AC3E}">
        <p14:creationId xmlns:p14="http://schemas.microsoft.com/office/powerpoint/2010/main" val="42617227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0" y="-21948"/>
            <a:ext cx="12192000" cy="492443"/>
          </a:xfrm>
          <a:prstGeom prst="rect">
            <a:avLst/>
          </a:prstGeom>
          <a:noFill/>
        </p:spPr>
        <p:txBody>
          <a:bodyPr wrap="square" rtlCol="0" anchor="ctr">
            <a:spAutoFit/>
          </a:bodyPr>
          <a:lstStyle/>
          <a:p>
            <a:pPr lvl="0" algn="ctr">
              <a:defRPr/>
            </a:pPr>
            <a:r>
              <a:rPr lang="tr-TR" sz="2500" b="1" dirty="0">
                <a:latin typeface="Candara" panose="020E0502030303020204" pitchFamily="34" charset="0"/>
              </a:rPr>
              <a:t>Anonim Şirket Tasfiyeye Giriş</a:t>
            </a:r>
          </a:p>
        </p:txBody>
      </p:sp>
      <p:pic>
        <p:nvPicPr>
          <p:cNvPr id="6" name="Picture 4" descr="türk bayrağı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51172" y="-6452"/>
            <a:ext cx="435804" cy="435804"/>
          </a:xfrm>
          <a:prstGeom prst="rect">
            <a:avLst/>
          </a:prstGeom>
          <a:noFill/>
          <a:extLst>
            <a:ext uri="{909E8E84-426E-40DD-AFC4-6F175D3DCCD1}">
              <a14:hiddenFill xmlns:a14="http://schemas.microsoft.com/office/drawing/2010/main">
                <a:solidFill>
                  <a:srgbClr val="FFFFFF"/>
                </a:solidFill>
              </a14:hiddenFill>
            </a:ext>
          </a:extLst>
        </p:spPr>
      </p:pic>
      <p:sp>
        <p:nvSpPr>
          <p:cNvPr id="9" name="Metin kutusu 8"/>
          <p:cNvSpPr txBox="1"/>
          <p:nvPr/>
        </p:nvSpPr>
        <p:spPr>
          <a:xfrm>
            <a:off x="0" y="430432"/>
            <a:ext cx="12192000" cy="307777"/>
          </a:xfrm>
          <a:prstGeom prst="rect">
            <a:avLst/>
          </a:prstGeom>
          <a:solidFill>
            <a:schemeClr val="tx2"/>
          </a:solidFill>
          <a:ln>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Microsoft YaHei UI Light" panose="020B0502040204020203" pitchFamily="34" charset="-122"/>
              <a:ea typeface="Microsoft YaHei UI Light" panose="020B0502040204020203" pitchFamily="34" charset="-122"/>
              <a:cs typeface="+mn-cs"/>
            </a:endParaRPr>
          </a:p>
        </p:txBody>
      </p:sp>
      <p:pic>
        <p:nvPicPr>
          <p:cNvPr id="23" name="Resim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4" y="-1428"/>
            <a:ext cx="426818" cy="426818"/>
          </a:xfrm>
          <a:prstGeom prst="rect">
            <a:avLst/>
          </a:prstGeom>
        </p:spPr>
      </p:pic>
      <p:pic>
        <p:nvPicPr>
          <p:cNvPr id="24" name="Resim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718" y="-1428"/>
            <a:ext cx="429581" cy="429581"/>
          </a:xfrm>
          <a:prstGeom prst="rect">
            <a:avLst/>
          </a:prstGeom>
        </p:spPr>
      </p:pic>
      <p:pic>
        <p:nvPicPr>
          <p:cNvPr id="25" name="Resim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83498" y="4122"/>
            <a:ext cx="1140269" cy="427366"/>
          </a:xfrm>
          <a:prstGeom prst="rect">
            <a:avLst/>
          </a:prstGeom>
        </p:spPr>
      </p:pic>
      <p:sp>
        <p:nvSpPr>
          <p:cNvPr id="8" name="Metin kutusu 7"/>
          <p:cNvSpPr txBox="1"/>
          <p:nvPr/>
        </p:nvSpPr>
        <p:spPr>
          <a:xfrm>
            <a:off x="5184" y="738209"/>
            <a:ext cx="12181792" cy="5447645"/>
          </a:xfrm>
          <a:prstGeom prst="rect">
            <a:avLst/>
          </a:prstGeom>
          <a:noFill/>
        </p:spPr>
        <p:txBody>
          <a:bodyPr wrap="square" rtlCol="0" anchor="ctr">
            <a:spAutoFit/>
          </a:bodyPr>
          <a:lstStyle/>
          <a:p>
            <a:pPr marL="342900" indent="-342900">
              <a:buFont typeface="Arial" panose="020B0604020202020204" pitchFamily="34" charset="0"/>
              <a:buChar char="•"/>
            </a:pPr>
            <a:endParaRPr lang="tr-TR" sz="2500" dirty="0" smtClean="0">
              <a:latin typeface="Candara" panose="020E0502030303020204" pitchFamily="34" charset="0"/>
            </a:endParaRPr>
          </a:p>
          <a:p>
            <a:pPr marL="342900" indent="-342900">
              <a:buFont typeface="Arial" panose="020B0604020202020204" pitchFamily="34" charset="0"/>
              <a:buChar char="•"/>
            </a:pPr>
            <a:endParaRPr lang="tr-TR" sz="2500" dirty="0" smtClean="0">
              <a:latin typeface="Candara" panose="020E0502030303020204" pitchFamily="34" charset="0"/>
            </a:endParaRPr>
          </a:p>
          <a:p>
            <a:pPr marL="342900" indent="-342900">
              <a:buFont typeface="Arial" panose="020B0604020202020204" pitchFamily="34" charset="0"/>
              <a:buChar char="•"/>
            </a:pPr>
            <a:r>
              <a:rPr lang="tr-TR" sz="2500" dirty="0" smtClean="0">
                <a:latin typeface="Candara" panose="020E0502030303020204" pitchFamily="34" charset="0"/>
              </a:rPr>
              <a:t>Tasfiye </a:t>
            </a:r>
            <a:r>
              <a:rPr lang="tr-TR" sz="2500" dirty="0">
                <a:latin typeface="Candara" panose="020E0502030303020204" pitchFamily="34" charset="0"/>
              </a:rPr>
              <a:t>memuru olarak yabancı kişinin seçilmesi durumunda, Türkiye Cumhuriyeti yetkili makamlarınca yabancı gerçek kişilere verilen 99 ile başlayan 11 haneli kimlik numarasına sahip kişiler ile </a:t>
            </a:r>
            <a:r>
              <a:rPr lang="tr-TR" sz="2500" b="1" dirty="0">
                <a:latin typeface="Candara" panose="020E0502030303020204" pitchFamily="34" charset="0"/>
              </a:rPr>
              <a:t>mavi kartlı kişilere pasaport yerine kimlik numarası ile de imza beyanı düzenlenebilecektir</a:t>
            </a:r>
            <a:r>
              <a:rPr lang="tr-TR" sz="2500" b="1" dirty="0" smtClean="0">
                <a:latin typeface="Candara" panose="020E0502030303020204" pitchFamily="34" charset="0"/>
              </a:rPr>
              <a:t>.</a:t>
            </a:r>
          </a:p>
          <a:p>
            <a:pPr marL="342900" indent="-342900">
              <a:buFont typeface="Arial" panose="020B0604020202020204" pitchFamily="34" charset="0"/>
              <a:buChar char="•"/>
            </a:pPr>
            <a:endParaRPr lang="tr-TR" sz="2500" dirty="0">
              <a:latin typeface="Candara" panose="020E0502030303020204" pitchFamily="34" charset="0"/>
            </a:endParaRPr>
          </a:p>
          <a:p>
            <a:pPr marL="342900" indent="-342900">
              <a:buFont typeface="Arial" panose="020B0604020202020204" pitchFamily="34" charset="0"/>
              <a:buChar char="•"/>
            </a:pPr>
            <a:r>
              <a:rPr lang="tr-TR" sz="2500" dirty="0" smtClean="0">
                <a:latin typeface="Candara" panose="020E0502030303020204" pitchFamily="34" charset="0"/>
              </a:rPr>
              <a:t>Nüfus </a:t>
            </a:r>
            <a:r>
              <a:rPr lang="tr-TR" sz="2500" dirty="0">
                <a:latin typeface="Candara" panose="020E0502030303020204" pitchFamily="34" charset="0"/>
              </a:rPr>
              <a:t>ve Vatandaşlık İşleri Genel Müdürlüğünün veri tabanında imza kaydı olmayanların </a:t>
            </a:r>
            <a:r>
              <a:rPr lang="tr-TR" sz="2500" b="1" dirty="0">
                <a:latin typeface="Candara" panose="020E0502030303020204" pitchFamily="34" charset="0"/>
              </a:rPr>
              <a:t>(Eski kimlik sahibi kişiler) görevi kabul beyanı vermeleri gerekmektedir.  ( TSY m.86 </a:t>
            </a:r>
            <a:r>
              <a:rPr lang="tr-TR" sz="2500" b="1" dirty="0" smtClean="0">
                <a:latin typeface="Candara" panose="020E0502030303020204" pitchFamily="34" charset="0"/>
              </a:rPr>
              <a:t>)</a:t>
            </a:r>
          </a:p>
          <a:p>
            <a:r>
              <a:rPr lang="tr-TR" sz="2500" b="1" dirty="0" smtClean="0">
                <a:latin typeface="Candara" panose="020E0502030303020204" pitchFamily="34" charset="0"/>
              </a:rPr>
              <a:t>  </a:t>
            </a:r>
            <a:endParaRPr lang="tr-TR" sz="2500" dirty="0">
              <a:latin typeface="Candara" panose="020E0502030303020204" pitchFamily="34" charset="0"/>
            </a:endParaRPr>
          </a:p>
          <a:p>
            <a:pPr marL="342900" lvl="0" indent="-342900">
              <a:buFont typeface="Arial" panose="020B0604020202020204" pitchFamily="34" charset="0"/>
              <a:buChar char="•"/>
            </a:pPr>
            <a:r>
              <a:rPr lang="tr-TR" sz="2500" dirty="0">
                <a:latin typeface="Candara" panose="020E0502030303020204" pitchFamily="34" charset="0"/>
              </a:rPr>
              <a:t>Şirketin ticaret sicili müdürlüğündeki dosyasında fiziki imza beyannamesi bulunan kişilerden yeniden beyanname alınmasına gerek yoktur.</a:t>
            </a:r>
            <a:r>
              <a:rPr lang="tr-TR" sz="2500" b="1" dirty="0">
                <a:latin typeface="Candara" panose="020E0502030303020204" pitchFamily="34" charset="0"/>
              </a:rPr>
              <a:t> </a:t>
            </a:r>
            <a:endParaRPr lang="tr-TR" sz="2500" b="1" dirty="0" smtClean="0">
              <a:latin typeface="Candara" panose="020E0502030303020204" pitchFamily="34" charset="0"/>
            </a:endParaRPr>
          </a:p>
          <a:p>
            <a:pPr lvl="0"/>
            <a:endParaRPr lang="tr-TR" sz="2400" b="1" dirty="0" smtClean="0"/>
          </a:p>
          <a:p>
            <a:pPr lvl="0"/>
            <a:endParaRPr lang="tr-TR" sz="2400" dirty="0"/>
          </a:p>
        </p:txBody>
      </p:sp>
    </p:spTree>
    <p:extLst>
      <p:ext uri="{BB962C8B-B14F-4D97-AF65-F5344CB8AC3E}">
        <p14:creationId xmlns:p14="http://schemas.microsoft.com/office/powerpoint/2010/main" val="9752231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0" y="-21948"/>
            <a:ext cx="12192000" cy="492443"/>
          </a:xfrm>
          <a:prstGeom prst="rect">
            <a:avLst/>
          </a:prstGeom>
          <a:noFill/>
        </p:spPr>
        <p:txBody>
          <a:bodyPr wrap="square" rtlCol="0" anchor="ctr">
            <a:spAutoFit/>
          </a:bodyPr>
          <a:lstStyle/>
          <a:p>
            <a:pPr lvl="0" algn="ctr">
              <a:defRPr/>
            </a:pPr>
            <a:r>
              <a:rPr lang="tr-TR" sz="2500" b="1" dirty="0">
                <a:latin typeface="Candara" panose="020E0502030303020204" pitchFamily="34" charset="0"/>
              </a:rPr>
              <a:t>Anonim Şirket Tasfiyeye Giriş</a:t>
            </a:r>
          </a:p>
        </p:txBody>
      </p:sp>
      <p:pic>
        <p:nvPicPr>
          <p:cNvPr id="6" name="Picture 4" descr="türk bayrağı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51172" y="-6452"/>
            <a:ext cx="435804" cy="435804"/>
          </a:xfrm>
          <a:prstGeom prst="rect">
            <a:avLst/>
          </a:prstGeom>
          <a:noFill/>
          <a:extLst>
            <a:ext uri="{909E8E84-426E-40DD-AFC4-6F175D3DCCD1}">
              <a14:hiddenFill xmlns:a14="http://schemas.microsoft.com/office/drawing/2010/main">
                <a:solidFill>
                  <a:srgbClr val="FFFFFF"/>
                </a:solidFill>
              </a14:hiddenFill>
            </a:ext>
          </a:extLst>
        </p:spPr>
      </p:pic>
      <p:sp>
        <p:nvSpPr>
          <p:cNvPr id="9" name="Metin kutusu 8"/>
          <p:cNvSpPr txBox="1"/>
          <p:nvPr/>
        </p:nvSpPr>
        <p:spPr>
          <a:xfrm>
            <a:off x="0" y="430432"/>
            <a:ext cx="12192000" cy="307777"/>
          </a:xfrm>
          <a:prstGeom prst="rect">
            <a:avLst/>
          </a:prstGeom>
          <a:solidFill>
            <a:schemeClr val="tx2"/>
          </a:solidFill>
          <a:ln>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Microsoft YaHei UI Light" panose="020B0502040204020203" pitchFamily="34" charset="-122"/>
              <a:ea typeface="Microsoft YaHei UI Light" panose="020B0502040204020203" pitchFamily="34" charset="-122"/>
              <a:cs typeface="+mn-cs"/>
            </a:endParaRPr>
          </a:p>
        </p:txBody>
      </p:sp>
      <p:pic>
        <p:nvPicPr>
          <p:cNvPr id="23" name="Resim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4" y="-1428"/>
            <a:ext cx="426818" cy="426818"/>
          </a:xfrm>
          <a:prstGeom prst="rect">
            <a:avLst/>
          </a:prstGeom>
        </p:spPr>
      </p:pic>
      <p:pic>
        <p:nvPicPr>
          <p:cNvPr id="24" name="Resim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718" y="-1428"/>
            <a:ext cx="429581" cy="429581"/>
          </a:xfrm>
          <a:prstGeom prst="rect">
            <a:avLst/>
          </a:prstGeom>
        </p:spPr>
      </p:pic>
      <p:pic>
        <p:nvPicPr>
          <p:cNvPr id="25" name="Resim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83498" y="4122"/>
            <a:ext cx="1140269" cy="427366"/>
          </a:xfrm>
          <a:prstGeom prst="rect">
            <a:avLst/>
          </a:prstGeom>
        </p:spPr>
      </p:pic>
      <p:sp>
        <p:nvSpPr>
          <p:cNvPr id="8" name="Metin kutusu 7"/>
          <p:cNvSpPr txBox="1"/>
          <p:nvPr/>
        </p:nvSpPr>
        <p:spPr>
          <a:xfrm>
            <a:off x="5184" y="876273"/>
            <a:ext cx="12192000" cy="6186309"/>
          </a:xfrm>
          <a:prstGeom prst="rect">
            <a:avLst/>
          </a:prstGeom>
          <a:noFill/>
        </p:spPr>
        <p:txBody>
          <a:bodyPr wrap="square" rtlCol="0" anchor="ctr">
            <a:spAutoFit/>
          </a:bodyPr>
          <a:lstStyle/>
          <a:p>
            <a:pPr algn="ctr"/>
            <a:r>
              <a:rPr lang="tr-TR" sz="2500" b="1" dirty="0">
                <a:solidFill>
                  <a:srgbClr val="7030A0"/>
                </a:solidFill>
                <a:latin typeface="Candara" panose="020E0502030303020204" pitchFamily="34" charset="0"/>
              </a:rPr>
              <a:t>ÜÇÜNCÜ KISIM </a:t>
            </a:r>
          </a:p>
          <a:p>
            <a:pPr algn="ctr"/>
            <a:r>
              <a:rPr lang="tr-TR" sz="2500" b="1" dirty="0" smtClean="0">
                <a:latin typeface="Candara" panose="020E0502030303020204" pitchFamily="34" charset="0"/>
              </a:rPr>
              <a:t>MERSİS </a:t>
            </a:r>
            <a:r>
              <a:rPr lang="tr-TR" sz="2500" b="1" dirty="0">
                <a:latin typeface="Candara" panose="020E0502030303020204" pitchFamily="34" charset="0"/>
              </a:rPr>
              <a:t>TALEBİ OLUŞTURULARAK TESCİL İÇİN TİCARET SİCİLİ MÜDÜRLÜĞÜNE BAŞVURULMASI</a:t>
            </a:r>
          </a:p>
          <a:p>
            <a:r>
              <a:rPr lang="tr-TR" sz="2500" b="1" dirty="0" smtClean="0">
                <a:latin typeface="Candara" panose="020E0502030303020204" pitchFamily="34" charset="0"/>
              </a:rPr>
              <a:t>3.1.Mersis </a:t>
            </a:r>
            <a:r>
              <a:rPr lang="tr-TR" sz="2500" b="1" dirty="0">
                <a:latin typeface="Candara" panose="020E0502030303020204" pitchFamily="34" charset="0"/>
              </a:rPr>
              <a:t>Başvuru Talebi</a:t>
            </a:r>
          </a:p>
          <a:p>
            <a:pPr marL="342900" indent="-342900" algn="just">
              <a:buFont typeface="Arial" panose="020B0604020202020204" pitchFamily="34" charset="0"/>
              <a:buChar char="•"/>
            </a:pPr>
            <a:r>
              <a:rPr lang="tr-TR" sz="2500" dirty="0" err="1" smtClean="0">
                <a:latin typeface="Candara" panose="020E0502030303020204" pitchFamily="34" charset="0"/>
              </a:rPr>
              <a:t>MERSİS’e</a:t>
            </a:r>
            <a:r>
              <a:rPr lang="tr-TR" sz="2500" dirty="0" smtClean="0">
                <a:latin typeface="Candara" panose="020E0502030303020204" pitchFamily="34" charset="0"/>
              </a:rPr>
              <a:t> </a:t>
            </a:r>
            <a:r>
              <a:rPr lang="tr-TR" sz="2500" dirty="0">
                <a:latin typeface="Candara" panose="020E0502030303020204" pitchFamily="34" charset="0"/>
              </a:rPr>
              <a:t>(</a:t>
            </a:r>
            <a:r>
              <a:rPr lang="tr-TR" sz="2500" u="sng" dirty="0">
                <a:latin typeface="Candara" panose="020E0502030303020204" pitchFamily="34" charset="0"/>
                <a:hlinkClick r:id="rId6"/>
              </a:rPr>
              <a:t>https://mersis.ticaret.gov.tr/</a:t>
            </a:r>
            <a:r>
              <a:rPr lang="tr-TR" sz="2500" dirty="0">
                <a:latin typeface="Candara" panose="020E0502030303020204" pitchFamily="34" charset="0"/>
              </a:rPr>
              <a:t>) giriş yaparak “Değişiklik Başvuruları” seçeneğinden anonim şirketin tasfiyeye giriş süreci başlatılır.</a:t>
            </a:r>
          </a:p>
          <a:p>
            <a:endParaRPr lang="tr-TR" sz="2800" b="1" dirty="0">
              <a:latin typeface="Candara" panose="020E0502030303020204" pitchFamily="34" charset="0"/>
            </a:endParaRPr>
          </a:p>
          <a:p>
            <a:endParaRPr lang="tr-TR" sz="2800" b="1" dirty="0">
              <a:latin typeface="Candara" panose="020E0502030303020204" pitchFamily="34" charset="0"/>
            </a:endParaRPr>
          </a:p>
          <a:p>
            <a:endParaRPr lang="tr-TR" sz="2800" b="1" dirty="0" smtClean="0">
              <a:latin typeface="Candara" panose="020E0502030303020204" pitchFamily="34" charset="0"/>
            </a:endParaRPr>
          </a:p>
          <a:p>
            <a:endParaRPr lang="tr-TR" sz="2800" b="1" dirty="0">
              <a:latin typeface="Candara" panose="020E0502030303020204" pitchFamily="34" charset="0"/>
            </a:endParaRPr>
          </a:p>
          <a:p>
            <a:endParaRPr lang="tr-TR" sz="2800" b="1" dirty="0">
              <a:latin typeface="Candara" panose="020E0502030303020204" pitchFamily="34" charset="0"/>
            </a:endParaRPr>
          </a:p>
          <a:p>
            <a:pPr marL="342900" indent="-342900">
              <a:buFont typeface="Arial" panose="020B0604020202020204" pitchFamily="34" charset="0"/>
              <a:buChar char="•"/>
            </a:pPr>
            <a:endParaRPr lang="tr-TR" sz="2500" dirty="0" smtClean="0">
              <a:latin typeface="Candara" panose="020E0502030303020204" pitchFamily="34" charset="0"/>
            </a:endParaRPr>
          </a:p>
          <a:p>
            <a:pPr marL="342900" indent="-342900">
              <a:buFont typeface="Arial" panose="020B0604020202020204" pitchFamily="34" charset="0"/>
              <a:buChar char="•"/>
            </a:pPr>
            <a:r>
              <a:rPr lang="tr-TR" sz="2500" dirty="0" err="1" smtClean="0">
                <a:latin typeface="Candara" panose="020E0502030303020204" pitchFamily="34" charset="0"/>
              </a:rPr>
              <a:t>MERSİS’e</a:t>
            </a:r>
            <a:r>
              <a:rPr lang="tr-TR" sz="2500" dirty="0" smtClean="0">
                <a:latin typeface="Candara" panose="020E0502030303020204" pitchFamily="34" charset="0"/>
              </a:rPr>
              <a:t>; Kullanıcı hesabı, E-devlet, E-imza, veya mobil imza ile giriş yapabiliriz. </a:t>
            </a:r>
          </a:p>
          <a:p>
            <a:endParaRPr lang="tr-TR" sz="2800" b="1" dirty="0" smtClean="0">
              <a:latin typeface="Candara" panose="020E0502030303020204" pitchFamily="34" charset="0"/>
            </a:endParaRPr>
          </a:p>
          <a:p>
            <a:endParaRPr lang="tr-TR" sz="2800" dirty="0">
              <a:latin typeface="Candara" panose="020E0502030303020204" pitchFamily="34" charset="0"/>
            </a:endParaRPr>
          </a:p>
        </p:txBody>
      </p:sp>
      <p:pic>
        <p:nvPicPr>
          <p:cNvPr id="10" name="Resim 9"/>
          <p:cNvPicPr/>
          <p:nvPr/>
        </p:nvPicPr>
        <p:blipFill>
          <a:blip r:embed="rId7">
            <a:extLst>
              <a:ext uri="{28A0092B-C50C-407E-A947-70E740481C1C}">
                <a14:useLocalDpi xmlns:a14="http://schemas.microsoft.com/office/drawing/2010/main" val="0"/>
              </a:ext>
            </a:extLst>
          </a:blip>
          <a:srcRect/>
          <a:stretch>
            <a:fillRect/>
          </a:stretch>
        </p:blipFill>
        <p:spPr bwMode="auto">
          <a:xfrm>
            <a:off x="2100381" y="3529264"/>
            <a:ext cx="6618504" cy="2053388"/>
          </a:xfrm>
          <a:prstGeom prst="rect">
            <a:avLst/>
          </a:prstGeom>
          <a:noFill/>
          <a:ln>
            <a:noFill/>
          </a:ln>
        </p:spPr>
      </p:pic>
    </p:spTree>
    <p:extLst>
      <p:ext uri="{BB962C8B-B14F-4D97-AF65-F5344CB8AC3E}">
        <p14:creationId xmlns:p14="http://schemas.microsoft.com/office/powerpoint/2010/main" val="48050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0" y="-74747"/>
            <a:ext cx="12192000" cy="477054"/>
          </a:xfrm>
          <a:prstGeom prst="rect">
            <a:avLst/>
          </a:prstGeom>
          <a:noFill/>
        </p:spPr>
        <p:txBody>
          <a:bodyPr wrap="square" rtlCol="0" anchor="ctr">
            <a:spAutoFit/>
          </a:bodyPr>
          <a:lstStyle/>
          <a:p>
            <a:pPr lvl="1" algn="ctr"/>
            <a:r>
              <a:rPr lang="tr-TR" sz="2500" b="1" dirty="0" smtClean="0">
                <a:latin typeface="Candara" panose="020E0502030303020204" pitchFamily="34" charset="0"/>
              </a:rPr>
              <a:t>Anonim Şirket Tasfiyeye Giriş</a:t>
            </a:r>
            <a:endParaRPr lang="tr-TR" sz="2500" b="1" dirty="0">
              <a:latin typeface="Candara" panose="020E0502030303020204" pitchFamily="34" charset="0"/>
            </a:endParaRPr>
          </a:p>
        </p:txBody>
      </p:sp>
      <p:pic>
        <p:nvPicPr>
          <p:cNvPr id="6" name="Picture 4" descr="türk bayrağı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51172" y="-6452"/>
            <a:ext cx="435804" cy="435804"/>
          </a:xfrm>
          <a:prstGeom prst="rect">
            <a:avLst/>
          </a:prstGeom>
          <a:noFill/>
          <a:extLst>
            <a:ext uri="{909E8E84-426E-40DD-AFC4-6F175D3DCCD1}">
              <a14:hiddenFill xmlns:a14="http://schemas.microsoft.com/office/drawing/2010/main">
                <a:solidFill>
                  <a:srgbClr val="FFFFFF"/>
                </a:solidFill>
              </a14:hiddenFill>
            </a:ext>
          </a:extLst>
        </p:spPr>
      </p:pic>
      <p:sp>
        <p:nvSpPr>
          <p:cNvPr id="9" name="Metin kutusu 8"/>
          <p:cNvSpPr txBox="1"/>
          <p:nvPr/>
        </p:nvSpPr>
        <p:spPr>
          <a:xfrm>
            <a:off x="0" y="430432"/>
            <a:ext cx="12192000" cy="307777"/>
          </a:xfrm>
          <a:prstGeom prst="rect">
            <a:avLst/>
          </a:prstGeom>
          <a:solidFill>
            <a:schemeClr val="tx2"/>
          </a:solidFill>
          <a:ln>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Microsoft YaHei UI Light" panose="020B0502040204020203" pitchFamily="34" charset="-122"/>
              <a:ea typeface="Microsoft YaHei UI Light" panose="020B0502040204020203" pitchFamily="34" charset="-122"/>
              <a:cs typeface="+mn-cs"/>
            </a:endParaRPr>
          </a:p>
        </p:txBody>
      </p:sp>
      <p:pic>
        <p:nvPicPr>
          <p:cNvPr id="23" name="Resim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4" y="-1428"/>
            <a:ext cx="426818" cy="426818"/>
          </a:xfrm>
          <a:prstGeom prst="rect">
            <a:avLst/>
          </a:prstGeom>
        </p:spPr>
      </p:pic>
      <p:pic>
        <p:nvPicPr>
          <p:cNvPr id="24" name="Resim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718" y="-1428"/>
            <a:ext cx="429581" cy="429581"/>
          </a:xfrm>
          <a:prstGeom prst="rect">
            <a:avLst/>
          </a:prstGeom>
        </p:spPr>
      </p:pic>
      <p:pic>
        <p:nvPicPr>
          <p:cNvPr id="25" name="Resim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83498" y="4122"/>
            <a:ext cx="1140269" cy="427366"/>
          </a:xfrm>
          <a:prstGeom prst="rect">
            <a:avLst/>
          </a:prstGeom>
        </p:spPr>
      </p:pic>
      <p:sp>
        <p:nvSpPr>
          <p:cNvPr id="8" name="Metin kutusu 7"/>
          <p:cNvSpPr txBox="1"/>
          <p:nvPr/>
        </p:nvSpPr>
        <p:spPr>
          <a:xfrm>
            <a:off x="-5024" y="930570"/>
            <a:ext cx="12192000" cy="12080230"/>
          </a:xfrm>
          <a:prstGeom prst="rect">
            <a:avLst/>
          </a:prstGeom>
          <a:noFill/>
        </p:spPr>
        <p:txBody>
          <a:bodyPr wrap="square" rtlCol="0" anchor="ctr">
            <a:spAutoFit/>
          </a:bodyPr>
          <a:lstStyle/>
          <a:p>
            <a:pPr algn="ctr"/>
            <a:r>
              <a:rPr lang="tr-TR" sz="2500" b="1" dirty="0" smtClean="0">
                <a:solidFill>
                  <a:srgbClr val="7030A0"/>
                </a:solidFill>
                <a:latin typeface="Candara" panose="020E0502030303020204" pitchFamily="34" charset="0"/>
              </a:rPr>
              <a:t>HOŞ GELDİNİZ</a:t>
            </a:r>
          </a:p>
          <a:p>
            <a:pPr marL="0" lvl="1" algn="just"/>
            <a:r>
              <a:rPr lang="tr-TR" sz="2500" b="1" dirty="0" smtClean="0">
                <a:latin typeface="Candara" panose="020E0502030303020204" pitchFamily="34" charset="0"/>
              </a:rPr>
              <a:t>Bu çalışmamızda;</a:t>
            </a:r>
          </a:p>
          <a:p>
            <a:pPr marL="0" lvl="1" algn="just"/>
            <a:endParaRPr lang="tr-TR" sz="2500" b="1" dirty="0" smtClean="0">
              <a:latin typeface="Candara" panose="020E0502030303020204" pitchFamily="34" charset="0"/>
            </a:endParaRPr>
          </a:p>
          <a:p>
            <a:pPr marL="0" lvl="1" algn="just"/>
            <a:r>
              <a:rPr lang="tr-TR" sz="2500" b="1" dirty="0">
                <a:latin typeface="Candara" panose="020E0502030303020204" pitchFamily="34" charset="0"/>
              </a:rPr>
              <a:t>A</a:t>
            </a:r>
            <a:r>
              <a:rPr lang="tr-TR" sz="2500" b="1" dirty="0" smtClean="0">
                <a:latin typeface="Candara" panose="020E0502030303020204" pitchFamily="34" charset="0"/>
              </a:rPr>
              <a:t>nonim şirket tasfiyeye giriş konusuna yer verilecek olup sunumumuz dört ana başlıktan oluşmaktadır.</a:t>
            </a:r>
          </a:p>
          <a:p>
            <a:pPr marL="0" lvl="1" algn="just"/>
            <a:endParaRPr lang="tr-TR" sz="2500" b="1" dirty="0">
              <a:latin typeface="Candara" panose="020E0502030303020204" pitchFamily="34" charset="0"/>
            </a:endParaRPr>
          </a:p>
          <a:p>
            <a:pPr marL="342900" indent="-342900" algn="just">
              <a:buFont typeface="Arial" panose="020B0604020202020204" pitchFamily="34" charset="0"/>
              <a:buChar char="•"/>
            </a:pPr>
            <a:r>
              <a:rPr lang="tr-TR" sz="2500" b="1" dirty="0">
                <a:solidFill>
                  <a:srgbClr val="7030A0"/>
                </a:solidFill>
                <a:latin typeface="Candara" panose="020E0502030303020204" pitchFamily="34" charset="0"/>
              </a:rPr>
              <a:t>BİRİNCİ KISIM </a:t>
            </a:r>
            <a:r>
              <a:rPr lang="tr-TR" sz="2500" b="1" dirty="0" smtClean="0">
                <a:solidFill>
                  <a:srgbClr val="7030A0"/>
                </a:solidFill>
                <a:latin typeface="Candara" panose="020E0502030303020204" pitchFamily="34" charset="0"/>
              </a:rPr>
              <a:t>: </a:t>
            </a:r>
            <a:r>
              <a:rPr lang="tr-TR" sz="2500" b="1" dirty="0" smtClean="0">
                <a:latin typeface="Candara" panose="020E0502030303020204" pitchFamily="34" charset="0"/>
              </a:rPr>
              <a:t>Anonim Şirketin Sona Ermesi, Tasfiyeye Girişi </a:t>
            </a:r>
            <a:r>
              <a:rPr lang="tr-TR" sz="2500" b="1" dirty="0">
                <a:latin typeface="Candara" panose="020E0502030303020204" pitchFamily="34" charset="0"/>
              </a:rPr>
              <a:t>v</a:t>
            </a:r>
            <a:r>
              <a:rPr lang="tr-TR" sz="2500" b="1" dirty="0" smtClean="0">
                <a:latin typeface="Candara" panose="020E0502030303020204" pitchFamily="34" charset="0"/>
              </a:rPr>
              <a:t>e Tasfiye Memurlarının  Seçilmesi / Atanması</a:t>
            </a:r>
          </a:p>
          <a:p>
            <a:pPr marL="342900" indent="-342900" algn="just">
              <a:buFont typeface="Arial" panose="020B0604020202020204" pitchFamily="34" charset="0"/>
              <a:buChar char="•"/>
            </a:pPr>
            <a:r>
              <a:rPr lang="tr-TR" sz="2500" b="1" dirty="0">
                <a:solidFill>
                  <a:srgbClr val="7030A0"/>
                </a:solidFill>
                <a:latin typeface="Candara" panose="020E0502030303020204" pitchFamily="34" charset="0"/>
              </a:rPr>
              <a:t>İKİNCİ </a:t>
            </a:r>
            <a:r>
              <a:rPr lang="tr-TR" sz="2500" b="1" dirty="0" smtClean="0">
                <a:solidFill>
                  <a:srgbClr val="7030A0"/>
                </a:solidFill>
                <a:latin typeface="Candara" panose="020E0502030303020204" pitchFamily="34" charset="0"/>
              </a:rPr>
              <a:t>KISIM : </a:t>
            </a:r>
            <a:r>
              <a:rPr lang="tr-TR" sz="2500" b="1" dirty="0" smtClean="0">
                <a:latin typeface="Candara" panose="020E0502030303020204" pitchFamily="34" charset="0"/>
              </a:rPr>
              <a:t>Tasfiye Memurunun İmza Beyanı </a:t>
            </a:r>
            <a:r>
              <a:rPr lang="tr-TR" sz="2500" b="1" dirty="0">
                <a:latin typeface="Candara" panose="020E0502030303020204" pitchFamily="34" charset="0"/>
              </a:rPr>
              <a:t>v</a:t>
            </a:r>
            <a:r>
              <a:rPr lang="tr-TR" sz="2500" b="1" dirty="0" smtClean="0">
                <a:latin typeface="Candara" panose="020E0502030303020204" pitchFamily="34" charset="0"/>
              </a:rPr>
              <a:t>e Görev Kabul Yazılarının Hazırlanması</a:t>
            </a:r>
          </a:p>
          <a:p>
            <a:pPr marL="342900" indent="-342900" algn="just">
              <a:buFont typeface="Arial" panose="020B0604020202020204" pitchFamily="34" charset="0"/>
              <a:buChar char="•"/>
            </a:pPr>
            <a:r>
              <a:rPr lang="tr-TR" sz="2500" b="1" dirty="0" smtClean="0">
                <a:solidFill>
                  <a:srgbClr val="7030A0"/>
                </a:solidFill>
                <a:latin typeface="Candara" panose="020E0502030303020204" pitchFamily="34" charset="0"/>
              </a:rPr>
              <a:t>ÜÇÜNCÜ KISIM </a:t>
            </a:r>
            <a:r>
              <a:rPr lang="tr-TR" sz="2500" b="1" smtClean="0">
                <a:solidFill>
                  <a:srgbClr val="7030A0"/>
                </a:solidFill>
                <a:latin typeface="Candara" panose="020E0502030303020204" pitchFamily="34" charset="0"/>
              </a:rPr>
              <a:t>: </a:t>
            </a:r>
            <a:r>
              <a:rPr lang="tr-TR" sz="2500" b="1" smtClean="0">
                <a:latin typeface="Candara" panose="020E0502030303020204" pitchFamily="34" charset="0"/>
              </a:rPr>
              <a:t>MERSİS </a:t>
            </a:r>
            <a:r>
              <a:rPr lang="tr-TR" sz="2500" b="1" dirty="0" smtClean="0">
                <a:latin typeface="Candara" panose="020E0502030303020204" pitchFamily="34" charset="0"/>
              </a:rPr>
              <a:t>Talebi Oluşturularak Tescil İçin Ticaret Sicili Müdürlüğüne Başvurulması</a:t>
            </a:r>
          </a:p>
          <a:p>
            <a:pPr marL="342900" indent="-342900" algn="just">
              <a:buFont typeface="Arial" panose="020B0604020202020204" pitchFamily="34" charset="0"/>
              <a:buChar char="•"/>
            </a:pPr>
            <a:r>
              <a:rPr lang="tr-TR" sz="2500" b="1" dirty="0" smtClean="0">
                <a:solidFill>
                  <a:srgbClr val="7030A0"/>
                </a:solidFill>
                <a:latin typeface="Candara" panose="020E0502030303020204" pitchFamily="34" charset="0"/>
              </a:rPr>
              <a:t>DÖRDÜNCÜ KISIM: </a:t>
            </a:r>
            <a:r>
              <a:rPr lang="tr-TR" sz="2500" b="1" dirty="0" smtClean="0">
                <a:latin typeface="Candara" panose="020E0502030303020204" pitchFamily="34" charset="0"/>
              </a:rPr>
              <a:t>Tescil Edilen Olgular İle Alacaklılara Çağrı İlanının Türkiye Ticaret Sicili Gazetesi’nde Yayınlanması</a:t>
            </a:r>
            <a:endParaRPr lang="tr-TR" sz="2500" b="1" dirty="0">
              <a:latin typeface="Candara" panose="020E0502030303020204" pitchFamily="34" charset="0"/>
            </a:endParaRPr>
          </a:p>
          <a:p>
            <a:pPr marL="342900" indent="-342900">
              <a:buFont typeface="Arial" panose="020B0604020202020204" pitchFamily="34" charset="0"/>
              <a:buChar char="•"/>
            </a:pPr>
            <a:endParaRPr lang="tr-TR" sz="2500" dirty="0">
              <a:latin typeface="Candara" panose="020E0502030303020204" pitchFamily="34" charset="0"/>
            </a:endParaRPr>
          </a:p>
          <a:p>
            <a:pPr marL="342900" indent="-342900">
              <a:buFont typeface="Arial" panose="020B0604020202020204" pitchFamily="34" charset="0"/>
              <a:buChar char="•"/>
            </a:pPr>
            <a:endParaRPr lang="tr-TR" sz="2500" b="1" dirty="0">
              <a:solidFill>
                <a:srgbClr val="7030A0"/>
              </a:solidFill>
              <a:latin typeface="Candara" panose="020E0502030303020204" pitchFamily="34" charset="0"/>
            </a:endParaRPr>
          </a:p>
          <a:p>
            <a:pPr marL="342900" indent="-342900">
              <a:buFont typeface="Arial" panose="020B0604020202020204" pitchFamily="34" charset="0"/>
              <a:buChar char="•"/>
            </a:pPr>
            <a:endParaRPr lang="tr-TR" sz="2500" b="1" dirty="0" smtClean="0">
              <a:latin typeface="Candara" panose="020E0502030303020204" pitchFamily="34" charset="0"/>
            </a:endParaRPr>
          </a:p>
          <a:p>
            <a:pPr marL="342900" indent="-342900">
              <a:buFont typeface="Arial" panose="020B0604020202020204" pitchFamily="34" charset="0"/>
              <a:buChar char="•"/>
            </a:pPr>
            <a:endParaRPr lang="tr-TR" sz="2500" dirty="0">
              <a:latin typeface="Candara" panose="020E0502030303020204" pitchFamily="34" charset="0"/>
            </a:endParaRPr>
          </a:p>
          <a:p>
            <a:pPr marL="342900" indent="-342900">
              <a:buFont typeface="Arial" panose="020B0604020202020204" pitchFamily="34" charset="0"/>
              <a:buChar char="•"/>
            </a:pPr>
            <a:endParaRPr lang="tr-TR" sz="2500" b="1" dirty="0" smtClean="0">
              <a:latin typeface="Candara" panose="020E0502030303020204" pitchFamily="34" charset="0"/>
            </a:endParaRPr>
          </a:p>
          <a:p>
            <a:pPr marL="342900" indent="-342900">
              <a:buFont typeface="Arial" panose="020B0604020202020204" pitchFamily="34" charset="0"/>
              <a:buChar char="•"/>
            </a:pPr>
            <a:endParaRPr lang="tr-TR" sz="2500" b="1" dirty="0">
              <a:latin typeface="Candara" panose="020E0502030303020204" pitchFamily="34" charset="0"/>
            </a:endParaRPr>
          </a:p>
          <a:p>
            <a:pPr marL="342900" lvl="1" indent="-342900">
              <a:buFont typeface="Arial" panose="020B0604020202020204" pitchFamily="34" charset="0"/>
              <a:buChar char="•"/>
            </a:pPr>
            <a:endParaRPr lang="tr-TR" sz="2400" b="1" dirty="0">
              <a:solidFill>
                <a:srgbClr val="7030A0"/>
              </a:solidFill>
              <a:latin typeface="Candara" panose="020E0502030303020204" pitchFamily="34" charset="0"/>
            </a:endParaRPr>
          </a:p>
          <a:p>
            <a:pPr marL="0" lvl="1"/>
            <a:endParaRPr lang="tr-TR" sz="2400" b="1" dirty="0" smtClean="0">
              <a:latin typeface="Candara" panose="020E0502030303020204" pitchFamily="34" charset="0"/>
            </a:endParaRPr>
          </a:p>
          <a:p>
            <a:pPr marL="0" lvl="1"/>
            <a:endParaRPr lang="tr-TR" sz="2400" b="1" dirty="0">
              <a:latin typeface="Candara" panose="020E0502030303020204" pitchFamily="34" charset="0"/>
            </a:endParaRPr>
          </a:p>
          <a:p>
            <a:pPr marL="0" lvl="1"/>
            <a:endParaRPr lang="tr-TR" sz="2400" b="1" dirty="0" smtClean="0">
              <a:latin typeface="Candara" panose="020E0502030303020204" pitchFamily="34" charset="0"/>
            </a:endParaRPr>
          </a:p>
          <a:p>
            <a:pPr marL="0" lvl="1"/>
            <a:endParaRPr lang="tr-TR" sz="2400" b="1" dirty="0" smtClean="0">
              <a:latin typeface="Candara" panose="020E0502030303020204" pitchFamily="34" charset="0"/>
            </a:endParaRPr>
          </a:p>
          <a:p>
            <a:endParaRPr lang="tr-TR" sz="2500" b="1" dirty="0" smtClean="0">
              <a:latin typeface="Candara" panose="020E0502030303020204" pitchFamily="34" charset="0"/>
            </a:endParaRPr>
          </a:p>
          <a:p>
            <a:endParaRPr lang="tr-TR" sz="2800" dirty="0"/>
          </a:p>
          <a:p>
            <a:endParaRPr lang="tr-TR" sz="2800" dirty="0" smtClean="0"/>
          </a:p>
          <a:p>
            <a:endParaRPr lang="tr-TR" sz="2800" dirty="0"/>
          </a:p>
          <a:p>
            <a:pPr algn="ctr">
              <a:defRPr/>
            </a:pPr>
            <a:endParaRPr lang="tr-TR" sz="2500" b="1" dirty="0" smtClean="0">
              <a:latin typeface="Candara" panose="020E0502030303020204" pitchFamily="34" charset="0"/>
            </a:endParaRPr>
          </a:p>
          <a:p>
            <a:pPr algn="ctr">
              <a:defRPr/>
            </a:pPr>
            <a:endParaRPr lang="tr-TR" sz="2500" b="1" dirty="0" smtClean="0">
              <a:latin typeface="Candara" panose="020E0502030303020204" pitchFamily="34" charset="0"/>
            </a:endParaRPr>
          </a:p>
        </p:txBody>
      </p:sp>
    </p:spTree>
    <p:extLst>
      <p:ext uri="{BB962C8B-B14F-4D97-AF65-F5344CB8AC3E}">
        <p14:creationId xmlns:p14="http://schemas.microsoft.com/office/powerpoint/2010/main" val="31899530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0" y="-21948"/>
            <a:ext cx="12192000" cy="492443"/>
          </a:xfrm>
          <a:prstGeom prst="rect">
            <a:avLst/>
          </a:prstGeom>
          <a:noFill/>
        </p:spPr>
        <p:txBody>
          <a:bodyPr wrap="square" rtlCol="0" anchor="ctr">
            <a:spAutoFit/>
          </a:bodyPr>
          <a:lstStyle/>
          <a:p>
            <a:pPr lvl="0" algn="ctr">
              <a:defRPr/>
            </a:pPr>
            <a:r>
              <a:rPr lang="tr-TR" sz="2500" b="1" dirty="0">
                <a:latin typeface="Candara" panose="020E0502030303020204" pitchFamily="34" charset="0"/>
              </a:rPr>
              <a:t>Anonim Şirket Tasfiyeye Giriş</a:t>
            </a:r>
          </a:p>
        </p:txBody>
      </p:sp>
      <p:pic>
        <p:nvPicPr>
          <p:cNvPr id="6" name="Picture 4" descr="türk bayrağı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51172" y="-6452"/>
            <a:ext cx="435804" cy="435804"/>
          </a:xfrm>
          <a:prstGeom prst="rect">
            <a:avLst/>
          </a:prstGeom>
          <a:noFill/>
          <a:extLst>
            <a:ext uri="{909E8E84-426E-40DD-AFC4-6F175D3DCCD1}">
              <a14:hiddenFill xmlns:a14="http://schemas.microsoft.com/office/drawing/2010/main">
                <a:solidFill>
                  <a:srgbClr val="FFFFFF"/>
                </a:solidFill>
              </a14:hiddenFill>
            </a:ext>
          </a:extLst>
        </p:spPr>
      </p:pic>
      <p:sp>
        <p:nvSpPr>
          <p:cNvPr id="9" name="Metin kutusu 8"/>
          <p:cNvSpPr txBox="1"/>
          <p:nvPr/>
        </p:nvSpPr>
        <p:spPr>
          <a:xfrm>
            <a:off x="0" y="430432"/>
            <a:ext cx="12192000" cy="307777"/>
          </a:xfrm>
          <a:prstGeom prst="rect">
            <a:avLst/>
          </a:prstGeom>
          <a:solidFill>
            <a:schemeClr val="tx2"/>
          </a:solidFill>
          <a:ln>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Microsoft YaHei UI Light" panose="020B0502040204020203" pitchFamily="34" charset="-122"/>
              <a:ea typeface="Microsoft YaHei UI Light" panose="020B0502040204020203" pitchFamily="34" charset="-122"/>
              <a:cs typeface="+mn-cs"/>
            </a:endParaRPr>
          </a:p>
        </p:txBody>
      </p:sp>
      <p:pic>
        <p:nvPicPr>
          <p:cNvPr id="23" name="Resim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4" y="-1428"/>
            <a:ext cx="426818" cy="426818"/>
          </a:xfrm>
          <a:prstGeom prst="rect">
            <a:avLst/>
          </a:prstGeom>
        </p:spPr>
      </p:pic>
      <p:pic>
        <p:nvPicPr>
          <p:cNvPr id="24" name="Resim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718" y="-1428"/>
            <a:ext cx="429581" cy="429581"/>
          </a:xfrm>
          <a:prstGeom prst="rect">
            <a:avLst/>
          </a:prstGeom>
        </p:spPr>
      </p:pic>
      <p:pic>
        <p:nvPicPr>
          <p:cNvPr id="25" name="Resim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83498" y="4122"/>
            <a:ext cx="1140269" cy="427366"/>
          </a:xfrm>
          <a:prstGeom prst="rect">
            <a:avLst/>
          </a:prstGeom>
        </p:spPr>
      </p:pic>
      <p:sp>
        <p:nvSpPr>
          <p:cNvPr id="8" name="Metin kutusu 7"/>
          <p:cNvSpPr txBox="1"/>
          <p:nvPr/>
        </p:nvSpPr>
        <p:spPr>
          <a:xfrm>
            <a:off x="-75027" y="4311491"/>
            <a:ext cx="12192000" cy="2400657"/>
          </a:xfrm>
          <a:prstGeom prst="rect">
            <a:avLst/>
          </a:prstGeom>
          <a:noFill/>
        </p:spPr>
        <p:txBody>
          <a:bodyPr wrap="square" rtlCol="0" anchor="ctr">
            <a:spAutoFit/>
          </a:bodyPr>
          <a:lstStyle/>
          <a:p>
            <a:pPr marL="457200" indent="-457200" algn="just">
              <a:buFont typeface="Arial" panose="020B0604020202020204" pitchFamily="34" charset="0"/>
              <a:buChar char="•"/>
            </a:pPr>
            <a:r>
              <a:rPr lang="tr-TR" sz="2500" dirty="0" smtClean="0">
                <a:latin typeface="Candara" panose="020E0502030303020204" pitchFamily="34" charset="0"/>
              </a:rPr>
              <a:t>Değişiklik </a:t>
            </a:r>
            <a:r>
              <a:rPr lang="tr-TR" sz="2500" dirty="0">
                <a:latin typeface="Candara" panose="020E0502030303020204" pitchFamily="34" charset="0"/>
              </a:rPr>
              <a:t>Başvuruları” bölümünde işlem yapabilmemiz için, işlem yapacağımız şirketi temsile yetkili olmamız veya şirketi temsile yetkili kişi tarafından MERSİS “Yetkilendirme İşlemleri” alanı kullanılarak şirket için değişiklik başlatmak ve onaya göndermek üzere yetkilendirilmiş olmamız zorunludur. Aksi takdirde “Değişiklik Başvuruları” bölümünde işlem yapmak istediğimiz şirket bilgilerine erişmemiz mümkün olmayacaktır.</a:t>
            </a:r>
          </a:p>
        </p:txBody>
      </p:sp>
      <p:pic>
        <p:nvPicPr>
          <p:cNvPr id="1026" name="Resim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30731" y="826166"/>
            <a:ext cx="8221578" cy="3023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20266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376989" y="12493"/>
            <a:ext cx="12192000" cy="492443"/>
          </a:xfrm>
          <a:prstGeom prst="rect">
            <a:avLst/>
          </a:prstGeom>
          <a:noFill/>
        </p:spPr>
        <p:txBody>
          <a:bodyPr wrap="square" rtlCol="0" anchor="ctr">
            <a:spAutoFit/>
          </a:bodyPr>
          <a:lstStyle/>
          <a:p>
            <a:pPr lvl="0" algn="ctr">
              <a:defRPr/>
            </a:pPr>
            <a:r>
              <a:rPr lang="tr-TR" sz="2500" b="1" dirty="0">
                <a:latin typeface="Candara" panose="020E0502030303020204" pitchFamily="34" charset="0"/>
              </a:rPr>
              <a:t>Anonim Şirket Tasfiyeye Giriş</a:t>
            </a:r>
          </a:p>
        </p:txBody>
      </p:sp>
      <p:pic>
        <p:nvPicPr>
          <p:cNvPr id="6" name="Picture 4" descr="türk bayrağı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51172" y="-6452"/>
            <a:ext cx="435804" cy="435804"/>
          </a:xfrm>
          <a:prstGeom prst="rect">
            <a:avLst/>
          </a:prstGeom>
          <a:noFill/>
          <a:extLst>
            <a:ext uri="{909E8E84-426E-40DD-AFC4-6F175D3DCCD1}">
              <a14:hiddenFill xmlns:a14="http://schemas.microsoft.com/office/drawing/2010/main">
                <a:solidFill>
                  <a:srgbClr val="FFFFFF"/>
                </a:solidFill>
              </a14:hiddenFill>
            </a:ext>
          </a:extLst>
        </p:spPr>
      </p:pic>
      <p:sp>
        <p:nvSpPr>
          <p:cNvPr id="9" name="Metin kutusu 8"/>
          <p:cNvSpPr txBox="1"/>
          <p:nvPr/>
        </p:nvSpPr>
        <p:spPr>
          <a:xfrm>
            <a:off x="0" y="430432"/>
            <a:ext cx="12192000" cy="307777"/>
          </a:xfrm>
          <a:prstGeom prst="rect">
            <a:avLst/>
          </a:prstGeom>
          <a:solidFill>
            <a:schemeClr val="tx2"/>
          </a:solidFill>
          <a:ln>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Microsoft YaHei UI Light" panose="020B0502040204020203" pitchFamily="34" charset="-122"/>
              <a:ea typeface="Microsoft YaHei UI Light" panose="020B0502040204020203" pitchFamily="34" charset="-122"/>
              <a:cs typeface="+mn-cs"/>
            </a:endParaRPr>
          </a:p>
        </p:txBody>
      </p:sp>
      <p:pic>
        <p:nvPicPr>
          <p:cNvPr id="23" name="Resim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4" y="-1428"/>
            <a:ext cx="426818" cy="426818"/>
          </a:xfrm>
          <a:prstGeom prst="rect">
            <a:avLst/>
          </a:prstGeom>
        </p:spPr>
      </p:pic>
      <p:pic>
        <p:nvPicPr>
          <p:cNvPr id="24" name="Resim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718" y="-1428"/>
            <a:ext cx="429581" cy="429581"/>
          </a:xfrm>
          <a:prstGeom prst="rect">
            <a:avLst/>
          </a:prstGeom>
        </p:spPr>
      </p:pic>
      <p:pic>
        <p:nvPicPr>
          <p:cNvPr id="25" name="Resim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83498" y="4122"/>
            <a:ext cx="1140269" cy="427366"/>
          </a:xfrm>
          <a:prstGeom prst="rect">
            <a:avLst/>
          </a:prstGeom>
        </p:spPr>
      </p:pic>
      <p:pic>
        <p:nvPicPr>
          <p:cNvPr id="2050" name="Resim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4210" y="962527"/>
            <a:ext cx="7676148" cy="1884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677276" y="2890391"/>
            <a:ext cx="9304421" cy="861774"/>
          </a:xfrm>
          <a:prstGeom prst="rect">
            <a:avLst/>
          </a:prstGeom>
        </p:spPr>
        <p:txBody>
          <a:bodyPr wrap="square">
            <a:spAutoFit/>
          </a:bodyPr>
          <a:lstStyle/>
          <a:p>
            <a:pPr marL="285750" indent="-285750" algn="just">
              <a:buFont typeface="Arial" panose="020B0604020202020204" pitchFamily="34" charset="0"/>
              <a:buChar char="•"/>
            </a:pPr>
            <a:r>
              <a:rPr lang="tr-TR" sz="2500" dirty="0">
                <a:latin typeface="Candara" panose="020E0502030303020204" pitchFamily="34" charset="0"/>
              </a:rPr>
              <a:t>Bu aşamadan sonra </a:t>
            </a:r>
            <a:r>
              <a:rPr lang="tr-TR" sz="2500" dirty="0" err="1">
                <a:latin typeface="Candara" panose="020E0502030303020204" pitchFamily="34" charset="0"/>
              </a:rPr>
              <a:t>MERSİS’in</a:t>
            </a:r>
            <a:r>
              <a:rPr lang="tr-TR" sz="2500" dirty="0">
                <a:latin typeface="Candara" panose="020E0502030303020204" pitchFamily="34" charset="0"/>
              </a:rPr>
              <a:t> “Ara” butonu yardımıyla işlem yapacağımız şirketimizi seçmemiz gerekmektedir.</a:t>
            </a:r>
          </a:p>
        </p:txBody>
      </p:sp>
      <p:pic>
        <p:nvPicPr>
          <p:cNvPr id="2051" name="Resim 4"/>
          <p:cNvPicPr>
            <a:picLocks noChangeAspect="1" noChangeArrowheads="1"/>
          </p:cNvPicPr>
          <p:nvPr/>
        </p:nvPicPr>
        <p:blipFill>
          <a:blip r:embed="rId7">
            <a:extLst>
              <a:ext uri="{28A0092B-C50C-407E-A947-70E740481C1C}">
                <a14:useLocalDpi xmlns:a14="http://schemas.microsoft.com/office/drawing/2010/main" val="0"/>
              </a:ext>
            </a:extLst>
          </a:blip>
          <a:srcRect l="949" t="31744" r="3481" b="5673"/>
          <a:stretch>
            <a:fillRect/>
          </a:stretch>
        </p:blipFill>
        <p:spPr bwMode="auto">
          <a:xfrm>
            <a:off x="1556084" y="3752165"/>
            <a:ext cx="7780421" cy="1846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şağı Ok 2"/>
          <p:cNvSpPr>
            <a:spLocks noChangeArrowheads="1"/>
          </p:cNvSpPr>
          <p:nvPr/>
        </p:nvSpPr>
        <p:spPr bwMode="auto">
          <a:xfrm>
            <a:off x="5329487" y="4484797"/>
            <a:ext cx="209550" cy="504825"/>
          </a:xfrm>
          <a:prstGeom prst="downArrow">
            <a:avLst>
              <a:gd name="adj1" fmla="val 50000"/>
              <a:gd name="adj2" fmla="val 50000"/>
            </a:avLst>
          </a:prstGeom>
          <a:solidFill>
            <a:srgbClr val="70AD47"/>
          </a:solidFill>
          <a:ln w="19050" algn="ctr">
            <a:solidFill>
              <a:srgbClr val="FFFFFF"/>
            </a:solidFill>
            <a:miter lim="800000"/>
            <a:headEnd/>
            <a:tailEnd/>
          </a:ln>
        </p:spPr>
        <p:txBody>
          <a:bodyPr vert="horz" wrap="square" lIns="91440" tIns="45720" rIns="91440" bIns="45720" numCol="1" anchor="ctr" anchorCtr="0" compatLnSpc="1">
            <a:prstTxWarp prst="textNoShape">
              <a:avLst/>
            </a:prstTxWarp>
          </a:bodyPr>
          <a:lstStyle/>
          <a:p>
            <a:endParaRPr lang="tr-TR"/>
          </a:p>
        </p:txBody>
      </p:sp>
      <p:sp>
        <p:nvSpPr>
          <p:cNvPr id="4" name="Dikdörtgen 3"/>
          <p:cNvSpPr/>
          <p:nvPr/>
        </p:nvSpPr>
        <p:spPr>
          <a:xfrm>
            <a:off x="812002" y="5704656"/>
            <a:ext cx="9034965" cy="861774"/>
          </a:xfrm>
          <a:prstGeom prst="rect">
            <a:avLst/>
          </a:prstGeom>
        </p:spPr>
        <p:txBody>
          <a:bodyPr wrap="square">
            <a:spAutoFit/>
          </a:bodyPr>
          <a:lstStyle/>
          <a:p>
            <a:pPr marL="285750" indent="-285750" algn="just">
              <a:buFont typeface="Arial" panose="020B0604020202020204" pitchFamily="34" charset="0"/>
              <a:buChar char="•"/>
            </a:pPr>
            <a:r>
              <a:rPr lang="tr-TR" sz="2500" dirty="0">
                <a:latin typeface="Candara" panose="020E0502030303020204" pitchFamily="34" charset="0"/>
              </a:rPr>
              <a:t>Arama sonuçları bölümünden şirketimizin ticaret </a:t>
            </a:r>
            <a:r>
              <a:rPr lang="tr-TR" sz="2500" dirty="0" err="1">
                <a:latin typeface="Candara" panose="020E0502030303020204" pitchFamily="34" charset="0"/>
              </a:rPr>
              <a:t>ünvanını</a:t>
            </a:r>
            <a:r>
              <a:rPr lang="tr-TR" sz="2500" dirty="0">
                <a:latin typeface="Candara" panose="020E0502030303020204" pitchFamily="34" charset="0"/>
              </a:rPr>
              <a:t> seçerek “Tasfiye Başlat” butonuna basarız.</a:t>
            </a:r>
          </a:p>
        </p:txBody>
      </p:sp>
    </p:spTree>
    <p:extLst>
      <p:ext uri="{BB962C8B-B14F-4D97-AF65-F5344CB8AC3E}">
        <p14:creationId xmlns:p14="http://schemas.microsoft.com/office/powerpoint/2010/main" val="32093230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0" y="-21948"/>
            <a:ext cx="12192000" cy="492443"/>
          </a:xfrm>
          <a:prstGeom prst="rect">
            <a:avLst/>
          </a:prstGeom>
          <a:noFill/>
        </p:spPr>
        <p:txBody>
          <a:bodyPr wrap="square" rtlCol="0" anchor="ctr">
            <a:spAutoFit/>
          </a:bodyPr>
          <a:lstStyle/>
          <a:p>
            <a:pPr lvl="0" algn="ctr">
              <a:defRPr/>
            </a:pPr>
            <a:r>
              <a:rPr lang="tr-TR" sz="2500" b="1" dirty="0">
                <a:latin typeface="Candara" panose="020E0502030303020204" pitchFamily="34" charset="0"/>
              </a:rPr>
              <a:t>Anonim Şirket Tasfiyeye Giriş</a:t>
            </a:r>
          </a:p>
        </p:txBody>
      </p:sp>
      <p:pic>
        <p:nvPicPr>
          <p:cNvPr id="6" name="Picture 4" descr="türk bayrağı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51172" y="-6452"/>
            <a:ext cx="435804" cy="435804"/>
          </a:xfrm>
          <a:prstGeom prst="rect">
            <a:avLst/>
          </a:prstGeom>
          <a:noFill/>
          <a:extLst>
            <a:ext uri="{909E8E84-426E-40DD-AFC4-6F175D3DCCD1}">
              <a14:hiddenFill xmlns:a14="http://schemas.microsoft.com/office/drawing/2010/main">
                <a:solidFill>
                  <a:srgbClr val="FFFFFF"/>
                </a:solidFill>
              </a14:hiddenFill>
            </a:ext>
          </a:extLst>
        </p:spPr>
      </p:pic>
      <p:sp>
        <p:nvSpPr>
          <p:cNvPr id="9" name="Metin kutusu 8"/>
          <p:cNvSpPr txBox="1"/>
          <p:nvPr/>
        </p:nvSpPr>
        <p:spPr>
          <a:xfrm>
            <a:off x="0" y="430432"/>
            <a:ext cx="12192000" cy="307777"/>
          </a:xfrm>
          <a:prstGeom prst="rect">
            <a:avLst/>
          </a:prstGeom>
          <a:solidFill>
            <a:schemeClr val="tx2"/>
          </a:solidFill>
          <a:ln>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Microsoft YaHei UI Light" panose="020B0502040204020203" pitchFamily="34" charset="-122"/>
              <a:ea typeface="Microsoft YaHei UI Light" panose="020B0502040204020203" pitchFamily="34" charset="-122"/>
              <a:cs typeface="+mn-cs"/>
            </a:endParaRPr>
          </a:p>
        </p:txBody>
      </p:sp>
      <p:pic>
        <p:nvPicPr>
          <p:cNvPr id="23" name="Resim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4" y="-1428"/>
            <a:ext cx="426818" cy="426818"/>
          </a:xfrm>
          <a:prstGeom prst="rect">
            <a:avLst/>
          </a:prstGeom>
        </p:spPr>
      </p:pic>
      <p:pic>
        <p:nvPicPr>
          <p:cNvPr id="24" name="Resim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718" y="-1428"/>
            <a:ext cx="429581" cy="429581"/>
          </a:xfrm>
          <a:prstGeom prst="rect">
            <a:avLst/>
          </a:prstGeom>
        </p:spPr>
      </p:pic>
      <p:pic>
        <p:nvPicPr>
          <p:cNvPr id="25" name="Resim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83498" y="4122"/>
            <a:ext cx="1140269" cy="427366"/>
          </a:xfrm>
          <a:prstGeom prst="rect">
            <a:avLst/>
          </a:prstGeom>
        </p:spPr>
      </p:pic>
      <p:sp>
        <p:nvSpPr>
          <p:cNvPr id="8" name="Metin kutusu 7"/>
          <p:cNvSpPr txBox="1"/>
          <p:nvPr/>
        </p:nvSpPr>
        <p:spPr>
          <a:xfrm>
            <a:off x="455718" y="3324044"/>
            <a:ext cx="10893851" cy="861774"/>
          </a:xfrm>
          <a:prstGeom prst="rect">
            <a:avLst/>
          </a:prstGeom>
          <a:noFill/>
        </p:spPr>
        <p:txBody>
          <a:bodyPr wrap="square" rtlCol="0" anchor="ctr">
            <a:spAutoFit/>
          </a:bodyPr>
          <a:lstStyle/>
          <a:p>
            <a:pPr marL="342900" indent="-342900" algn="just">
              <a:buFont typeface="Arial" panose="020B0604020202020204" pitchFamily="34" charset="0"/>
              <a:buChar char="•"/>
            </a:pPr>
            <a:r>
              <a:rPr lang="tr-TR" sz="2500" dirty="0">
                <a:latin typeface="Candara" panose="020E0502030303020204" pitchFamily="34" charset="0"/>
              </a:rPr>
              <a:t>Şimdi karşımıza çıkan ekranda uyarı bulunan alanları sırasıyla doldurmaya başlayalım.</a:t>
            </a:r>
          </a:p>
        </p:txBody>
      </p:sp>
      <p:pic>
        <p:nvPicPr>
          <p:cNvPr id="3074" name="Resim 21"/>
          <p:cNvPicPr>
            <a:picLocks noChangeAspect="1" noChangeArrowheads="1"/>
          </p:cNvPicPr>
          <p:nvPr/>
        </p:nvPicPr>
        <p:blipFill>
          <a:blip r:embed="rId6" cstate="print">
            <a:extLst>
              <a:ext uri="{28A0092B-C50C-407E-A947-70E740481C1C}">
                <a14:useLocalDpi xmlns:a14="http://schemas.microsoft.com/office/drawing/2010/main" val="0"/>
              </a:ext>
            </a:extLst>
          </a:blip>
          <a:srcRect l="1288" t="9706" r="1450" b="21716"/>
          <a:stretch>
            <a:fillRect/>
          </a:stretch>
        </p:blipFill>
        <p:spPr bwMode="auto">
          <a:xfrm>
            <a:off x="1604211" y="906976"/>
            <a:ext cx="7764378"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Resim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4210" y="4323348"/>
            <a:ext cx="7587915"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609599" y="5824972"/>
            <a:ext cx="10627896" cy="861774"/>
          </a:xfrm>
          <a:prstGeom prst="rect">
            <a:avLst/>
          </a:prstGeom>
        </p:spPr>
        <p:txBody>
          <a:bodyPr wrap="square">
            <a:spAutoFit/>
          </a:bodyPr>
          <a:lstStyle/>
          <a:p>
            <a:pPr marL="342900" indent="-342900" algn="just">
              <a:buFont typeface="Arial" panose="020B0604020202020204" pitchFamily="34" charset="0"/>
              <a:buChar char="•"/>
            </a:pPr>
            <a:r>
              <a:rPr lang="tr-TR" sz="2500" dirty="0">
                <a:latin typeface="Candara" panose="020E0502030303020204" pitchFamily="34" charset="0"/>
              </a:rPr>
              <a:t>Öncelikle “Karar bilgileri” bölümünden karar ekle butonu yardımıyla karar bilgilerimizi kaydedelim.</a:t>
            </a:r>
          </a:p>
        </p:txBody>
      </p:sp>
    </p:spTree>
    <p:extLst>
      <p:ext uri="{BB962C8B-B14F-4D97-AF65-F5344CB8AC3E}">
        <p14:creationId xmlns:p14="http://schemas.microsoft.com/office/powerpoint/2010/main" val="37568010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0" y="-21948"/>
            <a:ext cx="12192000" cy="492443"/>
          </a:xfrm>
          <a:prstGeom prst="rect">
            <a:avLst/>
          </a:prstGeom>
          <a:noFill/>
        </p:spPr>
        <p:txBody>
          <a:bodyPr wrap="square" rtlCol="0" anchor="ctr">
            <a:spAutoFit/>
          </a:bodyPr>
          <a:lstStyle/>
          <a:p>
            <a:pPr lvl="0" algn="ctr">
              <a:defRPr/>
            </a:pPr>
            <a:r>
              <a:rPr lang="tr-TR" sz="2500" b="1" dirty="0">
                <a:latin typeface="Candara" panose="020E0502030303020204" pitchFamily="34" charset="0"/>
              </a:rPr>
              <a:t>Anonim Şirket Tasfiyeye Giriş</a:t>
            </a:r>
          </a:p>
        </p:txBody>
      </p:sp>
      <p:pic>
        <p:nvPicPr>
          <p:cNvPr id="6" name="Picture 4" descr="türk bayrağı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51172" y="-6452"/>
            <a:ext cx="435804" cy="435804"/>
          </a:xfrm>
          <a:prstGeom prst="rect">
            <a:avLst/>
          </a:prstGeom>
          <a:noFill/>
          <a:extLst>
            <a:ext uri="{909E8E84-426E-40DD-AFC4-6F175D3DCCD1}">
              <a14:hiddenFill xmlns:a14="http://schemas.microsoft.com/office/drawing/2010/main">
                <a:solidFill>
                  <a:srgbClr val="FFFFFF"/>
                </a:solidFill>
              </a14:hiddenFill>
            </a:ext>
          </a:extLst>
        </p:spPr>
      </p:pic>
      <p:sp>
        <p:nvSpPr>
          <p:cNvPr id="9" name="Metin kutusu 8"/>
          <p:cNvSpPr txBox="1"/>
          <p:nvPr/>
        </p:nvSpPr>
        <p:spPr>
          <a:xfrm>
            <a:off x="0" y="430432"/>
            <a:ext cx="12192000" cy="307777"/>
          </a:xfrm>
          <a:prstGeom prst="rect">
            <a:avLst/>
          </a:prstGeom>
          <a:solidFill>
            <a:schemeClr val="tx2"/>
          </a:solidFill>
          <a:ln>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Microsoft YaHei UI Light" panose="020B0502040204020203" pitchFamily="34" charset="-122"/>
              <a:ea typeface="Microsoft YaHei UI Light" panose="020B0502040204020203" pitchFamily="34" charset="-122"/>
              <a:cs typeface="+mn-cs"/>
            </a:endParaRPr>
          </a:p>
        </p:txBody>
      </p:sp>
      <p:pic>
        <p:nvPicPr>
          <p:cNvPr id="23" name="Resim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4" y="-1428"/>
            <a:ext cx="426818" cy="426818"/>
          </a:xfrm>
          <a:prstGeom prst="rect">
            <a:avLst/>
          </a:prstGeom>
        </p:spPr>
      </p:pic>
      <p:pic>
        <p:nvPicPr>
          <p:cNvPr id="24" name="Resim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718" y="-1428"/>
            <a:ext cx="429581" cy="429581"/>
          </a:xfrm>
          <a:prstGeom prst="rect">
            <a:avLst/>
          </a:prstGeom>
        </p:spPr>
      </p:pic>
      <p:pic>
        <p:nvPicPr>
          <p:cNvPr id="25" name="Resim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83498" y="4122"/>
            <a:ext cx="1140269" cy="427366"/>
          </a:xfrm>
          <a:prstGeom prst="rect">
            <a:avLst/>
          </a:prstGeom>
        </p:spPr>
      </p:pic>
      <p:sp>
        <p:nvSpPr>
          <p:cNvPr id="8" name="Metin kutusu 7"/>
          <p:cNvSpPr txBox="1"/>
          <p:nvPr/>
        </p:nvSpPr>
        <p:spPr>
          <a:xfrm>
            <a:off x="-5024" y="4423218"/>
            <a:ext cx="12192000" cy="1631216"/>
          </a:xfrm>
          <a:prstGeom prst="rect">
            <a:avLst/>
          </a:prstGeom>
          <a:noFill/>
        </p:spPr>
        <p:txBody>
          <a:bodyPr wrap="square" rtlCol="0" anchor="ctr">
            <a:spAutoFit/>
          </a:bodyPr>
          <a:lstStyle/>
          <a:p>
            <a:pPr marL="342900" indent="-342900" algn="just">
              <a:buFont typeface="Arial" panose="020B0604020202020204" pitchFamily="34" charset="0"/>
              <a:buChar char="•"/>
            </a:pPr>
            <a:r>
              <a:rPr lang="tr-TR" sz="2500" dirty="0">
                <a:latin typeface="Candara" panose="020E0502030303020204" pitchFamily="34" charset="0"/>
              </a:rPr>
              <a:t>Tasfiye işlemleri şirket merkezi dışında başka bir adreste yürütülecekse 'Tasfiye Adresi Ekle/Değiştir' butonu yardımı ile tasfiye adresi kaydedilir. Tasfiye işlemleri şirket merkezinde yürütülecekse adres bölümünde herhangi bir işlem yapmamıza gerek yoktur.</a:t>
            </a:r>
          </a:p>
        </p:txBody>
      </p:sp>
      <p:pic>
        <p:nvPicPr>
          <p:cNvPr id="4098" name="Resim 25"/>
          <p:cNvPicPr>
            <a:picLocks noChangeAspect="1" noChangeArrowheads="1"/>
          </p:cNvPicPr>
          <p:nvPr/>
        </p:nvPicPr>
        <p:blipFill>
          <a:blip r:embed="rId6">
            <a:extLst>
              <a:ext uri="{28A0092B-C50C-407E-A947-70E740481C1C}">
                <a14:useLocalDpi xmlns:a14="http://schemas.microsoft.com/office/drawing/2010/main" val="0"/>
              </a:ext>
            </a:extLst>
          </a:blip>
          <a:srcRect l="897" t="10185" r="1369" b="5402"/>
          <a:stretch>
            <a:fillRect/>
          </a:stretch>
        </p:blipFill>
        <p:spPr bwMode="auto">
          <a:xfrm>
            <a:off x="1419725" y="942734"/>
            <a:ext cx="7972927" cy="3396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Yukarı Ok 37"/>
          <p:cNvSpPr>
            <a:spLocks noChangeArrowheads="1"/>
          </p:cNvSpPr>
          <p:nvPr/>
        </p:nvSpPr>
        <p:spPr bwMode="auto">
          <a:xfrm>
            <a:off x="8521533" y="1526757"/>
            <a:ext cx="101600" cy="342900"/>
          </a:xfrm>
          <a:prstGeom prst="upArrow">
            <a:avLst>
              <a:gd name="adj1" fmla="val 50000"/>
              <a:gd name="adj2" fmla="val 49328"/>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ctr" anchorCtr="0" compatLnSpc="1">
            <a:prstTxWarp prst="textNoShape">
              <a:avLst/>
            </a:prstTxWarp>
          </a:bodyPr>
          <a:lstStyle/>
          <a:p>
            <a:endParaRPr lang="tr-TR"/>
          </a:p>
        </p:txBody>
      </p:sp>
    </p:spTree>
    <p:extLst>
      <p:ext uri="{BB962C8B-B14F-4D97-AF65-F5344CB8AC3E}">
        <p14:creationId xmlns:p14="http://schemas.microsoft.com/office/powerpoint/2010/main" val="39251663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0" y="-21948"/>
            <a:ext cx="12192000" cy="492443"/>
          </a:xfrm>
          <a:prstGeom prst="rect">
            <a:avLst/>
          </a:prstGeom>
          <a:noFill/>
        </p:spPr>
        <p:txBody>
          <a:bodyPr wrap="square" rtlCol="0" anchor="ctr">
            <a:spAutoFit/>
          </a:bodyPr>
          <a:lstStyle/>
          <a:p>
            <a:pPr lvl="0" algn="ctr">
              <a:defRPr/>
            </a:pPr>
            <a:r>
              <a:rPr lang="tr-TR" sz="2500" b="1" dirty="0">
                <a:latin typeface="Candara" panose="020E0502030303020204" pitchFamily="34" charset="0"/>
              </a:rPr>
              <a:t>Anonim Şirket Tasfiyeye Giriş</a:t>
            </a:r>
          </a:p>
        </p:txBody>
      </p:sp>
      <p:pic>
        <p:nvPicPr>
          <p:cNvPr id="6" name="Picture 4" descr="türk bayrağı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51172" y="-6452"/>
            <a:ext cx="435804" cy="435804"/>
          </a:xfrm>
          <a:prstGeom prst="rect">
            <a:avLst/>
          </a:prstGeom>
          <a:noFill/>
          <a:extLst>
            <a:ext uri="{909E8E84-426E-40DD-AFC4-6F175D3DCCD1}">
              <a14:hiddenFill xmlns:a14="http://schemas.microsoft.com/office/drawing/2010/main">
                <a:solidFill>
                  <a:srgbClr val="FFFFFF"/>
                </a:solidFill>
              </a14:hiddenFill>
            </a:ext>
          </a:extLst>
        </p:spPr>
      </p:pic>
      <p:sp>
        <p:nvSpPr>
          <p:cNvPr id="9" name="Metin kutusu 8"/>
          <p:cNvSpPr txBox="1"/>
          <p:nvPr/>
        </p:nvSpPr>
        <p:spPr>
          <a:xfrm>
            <a:off x="0" y="430432"/>
            <a:ext cx="12192000" cy="307777"/>
          </a:xfrm>
          <a:prstGeom prst="rect">
            <a:avLst/>
          </a:prstGeom>
          <a:solidFill>
            <a:schemeClr val="tx2"/>
          </a:solidFill>
          <a:ln>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Microsoft YaHei UI Light" panose="020B0502040204020203" pitchFamily="34" charset="-122"/>
              <a:ea typeface="Microsoft YaHei UI Light" panose="020B0502040204020203" pitchFamily="34" charset="-122"/>
              <a:cs typeface="+mn-cs"/>
            </a:endParaRPr>
          </a:p>
        </p:txBody>
      </p:sp>
      <p:pic>
        <p:nvPicPr>
          <p:cNvPr id="23" name="Resim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4" y="-1428"/>
            <a:ext cx="426818" cy="426818"/>
          </a:xfrm>
          <a:prstGeom prst="rect">
            <a:avLst/>
          </a:prstGeom>
        </p:spPr>
      </p:pic>
      <p:pic>
        <p:nvPicPr>
          <p:cNvPr id="24" name="Resim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718" y="-1428"/>
            <a:ext cx="429581" cy="429581"/>
          </a:xfrm>
          <a:prstGeom prst="rect">
            <a:avLst/>
          </a:prstGeom>
        </p:spPr>
      </p:pic>
      <p:pic>
        <p:nvPicPr>
          <p:cNvPr id="25" name="Resim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83498" y="4122"/>
            <a:ext cx="1140269" cy="427366"/>
          </a:xfrm>
          <a:prstGeom prst="rect">
            <a:avLst/>
          </a:prstGeom>
        </p:spPr>
      </p:pic>
      <p:sp>
        <p:nvSpPr>
          <p:cNvPr id="8" name="Metin kutusu 7"/>
          <p:cNvSpPr txBox="1"/>
          <p:nvPr/>
        </p:nvSpPr>
        <p:spPr>
          <a:xfrm>
            <a:off x="218593" y="4326675"/>
            <a:ext cx="11684650" cy="861774"/>
          </a:xfrm>
          <a:prstGeom prst="rect">
            <a:avLst/>
          </a:prstGeom>
          <a:noFill/>
        </p:spPr>
        <p:txBody>
          <a:bodyPr wrap="square" rtlCol="0" anchor="ctr">
            <a:spAutoFit/>
          </a:bodyPr>
          <a:lstStyle/>
          <a:p>
            <a:pPr marL="342900" indent="-342900" algn="just">
              <a:buFont typeface="Arial" panose="020B0604020202020204" pitchFamily="34" charset="0"/>
              <a:buChar char="•"/>
            </a:pPr>
            <a:r>
              <a:rPr lang="tr-TR" sz="2500" dirty="0">
                <a:latin typeface="Candara" panose="020E0502030303020204" pitchFamily="34" charset="0"/>
              </a:rPr>
              <a:t>Şimdi “Tasfiye Memurları” bölümüne geçerek, bu bölümde “Tasfiye Memuru Ekle” butonu yardımıyla gerçek kişileri tasfiye memuru olarak ekleyebiliriz.</a:t>
            </a:r>
          </a:p>
        </p:txBody>
      </p:sp>
      <p:pic>
        <p:nvPicPr>
          <p:cNvPr id="5122" name="Resim 31"/>
          <p:cNvPicPr>
            <a:picLocks noChangeAspect="1" noChangeArrowheads="1"/>
          </p:cNvPicPr>
          <p:nvPr/>
        </p:nvPicPr>
        <p:blipFill>
          <a:blip r:embed="rId6" cstate="print">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val="0"/>
              </a:ext>
            </a:extLst>
          </a:blip>
          <a:srcRect t="10793" r="481" b="36646"/>
          <a:stretch>
            <a:fillRect/>
          </a:stretch>
        </p:blipFill>
        <p:spPr bwMode="auto">
          <a:xfrm>
            <a:off x="1058775" y="1018667"/>
            <a:ext cx="8702843" cy="3248529"/>
          </a:xfrm>
          <a:prstGeom prst="rect">
            <a:avLst/>
          </a:prstGeom>
          <a:noFill/>
          <a:ln w="9525">
            <a:solidFill>
              <a:srgbClr val="000000"/>
            </a:solidFill>
            <a:miter lim="800000"/>
            <a:headEnd/>
            <a:tailEnd/>
          </a:ln>
          <a:extLst/>
        </p:spPr>
      </p:pic>
      <p:sp>
        <p:nvSpPr>
          <p:cNvPr id="2" name="Sağ Ok 36"/>
          <p:cNvSpPr>
            <a:spLocks noChangeArrowheads="1"/>
          </p:cNvSpPr>
          <p:nvPr/>
        </p:nvSpPr>
        <p:spPr bwMode="auto">
          <a:xfrm>
            <a:off x="3618665" y="2336006"/>
            <a:ext cx="396875" cy="84137"/>
          </a:xfrm>
          <a:prstGeom prst="rightArrow">
            <a:avLst>
              <a:gd name="adj1" fmla="val 50000"/>
              <a:gd name="adj2" fmla="val 50315"/>
            </a:avLst>
          </a:prstGeom>
          <a:solidFill>
            <a:srgbClr val="70AD47"/>
          </a:solidFill>
          <a:ln w="12700" algn="ctr">
            <a:solidFill>
              <a:srgbClr val="507E32"/>
            </a:solidFill>
            <a:miter lim="800000"/>
            <a:headEnd/>
            <a:tailEnd/>
          </a:ln>
        </p:spPr>
        <p:txBody>
          <a:bodyPr vert="horz" wrap="square" lIns="91440" tIns="45720" rIns="91440" bIns="45720" numCol="1" anchor="ctr" anchorCtr="0" compatLnSpc="1">
            <a:prstTxWarp prst="textNoShape">
              <a:avLst/>
            </a:prstTxWarp>
          </a:bodyPr>
          <a:lstStyle/>
          <a:p>
            <a:endParaRPr lang="tr-TR"/>
          </a:p>
        </p:txBody>
      </p:sp>
      <p:sp>
        <p:nvSpPr>
          <p:cNvPr id="12" name="Metin kutusu 11"/>
          <p:cNvSpPr txBox="1"/>
          <p:nvPr/>
        </p:nvSpPr>
        <p:spPr>
          <a:xfrm>
            <a:off x="5346027" y="2250619"/>
            <a:ext cx="413088" cy="92333"/>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endParaRPr lang="tr-TR" dirty="0"/>
          </a:p>
        </p:txBody>
      </p:sp>
      <p:sp>
        <p:nvSpPr>
          <p:cNvPr id="13" name="Metin kutusu 12"/>
          <p:cNvSpPr txBox="1"/>
          <p:nvPr/>
        </p:nvSpPr>
        <p:spPr>
          <a:xfrm>
            <a:off x="4471733" y="2246777"/>
            <a:ext cx="413088" cy="92333"/>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endParaRPr lang="tr-TR" dirty="0"/>
          </a:p>
        </p:txBody>
      </p:sp>
    </p:spTree>
    <p:extLst>
      <p:ext uri="{BB962C8B-B14F-4D97-AF65-F5344CB8AC3E}">
        <p14:creationId xmlns:p14="http://schemas.microsoft.com/office/powerpoint/2010/main" val="28588998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0" y="-21948"/>
            <a:ext cx="12192000" cy="492443"/>
          </a:xfrm>
          <a:prstGeom prst="rect">
            <a:avLst/>
          </a:prstGeom>
          <a:noFill/>
        </p:spPr>
        <p:txBody>
          <a:bodyPr wrap="square" rtlCol="0" anchor="ctr">
            <a:spAutoFit/>
          </a:bodyPr>
          <a:lstStyle/>
          <a:p>
            <a:pPr lvl="0" algn="ctr">
              <a:defRPr/>
            </a:pPr>
            <a:r>
              <a:rPr lang="tr-TR" sz="2500" b="1" dirty="0">
                <a:latin typeface="Candara" panose="020E0502030303020204" pitchFamily="34" charset="0"/>
              </a:rPr>
              <a:t>Anonim Şirket Tasfiyeye Giriş</a:t>
            </a:r>
          </a:p>
        </p:txBody>
      </p:sp>
      <p:pic>
        <p:nvPicPr>
          <p:cNvPr id="6" name="Picture 4" descr="türk bayrağı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51172" y="-6452"/>
            <a:ext cx="435804" cy="435804"/>
          </a:xfrm>
          <a:prstGeom prst="rect">
            <a:avLst/>
          </a:prstGeom>
          <a:noFill/>
          <a:extLst>
            <a:ext uri="{909E8E84-426E-40DD-AFC4-6F175D3DCCD1}">
              <a14:hiddenFill xmlns:a14="http://schemas.microsoft.com/office/drawing/2010/main">
                <a:solidFill>
                  <a:srgbClr val="FFFFFF"/>
                </a:solidFill>
              </a14:hiddenFill>
            </a:ext>
          </a:extLst>
        </p:spPr>
      </p:pic>
      <p:sp>
        <p:nvSpPr>
          <p:cNvPr id="9" name="Metin kutusu 8"/>
          <p:cNvSpPr txBox="1"/>
          <p:nvPr/>
        </p:nvSpPr>
        <p:spPr>
          <a:xfrm>
            <a:off x="0" y="430432"/>
            <a:ext cx="12192000" cy="307777"/>
          </a:xfrm>
          <a:prstGeom prst="rect">
            <a:avLst/>
          </a:prstGeom>
          <a:solidFill>
            <a:schemeClr val="tx2"/>
          </a:solidFill>
          <a:ln>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Microsoft YaHei UI Light" panose="020B0502040204020203" pitchFamily="34" charset="-122"/>
              <a:ea typeface="Microsoft YaHei UI Light" panose="020B0502040204020203" pitchFamily="34" charset="-122"/>
              <a:cs typeface="+mn-cs"/>
            </a:endParaRPr>
          </a:p>
        </p:txBody>
      </p:sp>
      <p:pic>
        <p:nvPicPr>
          <p:cNvPr id="23" name="Resim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4" y="-1428"/>
            <a:ext cx="426818" cy="426818"/>
          </a:xfrm>
          <a:prstGeom prst="rect">
            <a:avLst/>
          </a:prstGeom>
        </p:spPr>
      </p:pic>
      <p:pic>
        <p:nvPicPr>
          <p:cNvPr id="24" name="Resim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718" y="-1428"/>
            <a:ext cx="429581" cy="429581"/>
          </a:xfrm>
          <a:prstGeom prst="rect">
            <a:avLst/>
          </a:prstGeom>
        </p:spPr>
      </p:pic>
      <p:pic>
        <p:nvPicPr>
          <p:cNvPr id="25" name="Resim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83498" y="4122"/>
            <a:ext cx="1140269" cy="427366"/>
          </a:xfrm>
          <a:prstGeom prst="rect">
            <a:avLst/>
          </a:prstGeom>
        </p:spPr>
      </p:pic>
      <p:sp>
        <p:nvSpPr>
          <p:cNvPr id="8" name="Metin kutusu 7"/>
          <p:cNvSpPr txBox="1"/>
          <p:nvPr/>
        </p:nvSpPr>
        <p:spPr>
          <a:xfrm>
            <a:off x="-72189" y="3721810"/>
            <a:ext cx="12192000" cy="2400657"/>
          </a:xfrm>
          <a:prstGeom prst="rect">
            <a:avLst/>
          </a:prstGeom>
          <a:noFill/>
        </p:spPr>
        <p:txBody>
          <a:bodyPr wrap="square" rtlCol="0" anchor="ctr">
            <a:spAutoFit/>
          </a:bodyPr>
          <a:lstStyle/>
          <a:p>
            <a:pPr marL="342900" indent="-342900">
              <a:buFont typeface="Arial" panose="020B0604020202020204" pitchFamily="34" charset="0"/>
              <a:buChar char="•"/>
            </a:pPr>
            <a:r>
              <a:rPr lang="tr-TR" sz="2500" dirty="0">
                <a:latin typeface="Candara" panose="020E0502030303020204" pitchFamily="34" charset="0"/>
              </a:rPr>
              <a:t>Bu alanda “Yeni kimlik bilgileri ile yetkili olarak eklenen aşağıdaki kişinin/kişilerin imza örneklerinin Nüfus ve Vatandaşlık İşleri Genel Müdürlüğü (NVİ) veri tabanında yer aldığı görülmekte olup, 6102 sayılı Türk Ticaret Kanunu’nun 40’ıncı maddesi uyarınca söz konusu kişinin/kişilerin imza örnekleri elektronik ortamda </a:t>
            </a:r>
            <a:r>
              <a:rPr lang="tr-TR" sz="2500" dirty="0" err="1">
                <a:latin typeface="Candara" panose="020E0502030303020204" pitchFamily="34" charset="0"/>
              </a:rPr>
              <a:t>NVİ’den</a:t>
            </a:r>
            <a:r>
              <a:rPr lang="tr-TR" sz="2500" dirty="0">
                <a:latin typeface="Candara" panose="020E0502030303020204" pitchFamily="34" charset="0"/>
              </a:rPr>
              <a:t> alınarak MERSİS veri tabanına kaydedilebilmektedir.” notu bizi karşılar. </a:t>
            </a:r>
          </a:p>
          <a:p>
            <a:pPr marL="342900" indent="-342900">
              <a:buFont typeface="Arial" panose="020B0604020202020204" pitchFamily="34" charset="0"/>
              <a:buChar char="•"/>
            </a:pPr>
            <a:r>
              <a:rPr lang="tr-TR" sz="2500" dirty="0">
                <a:latin typeface="Candara" panose="020E0502030303020204" pitchFamily="34" charset="0"/>
              </a:rPr>
              <a:t>Bu alanı işaretleyelim. </a:t>
            </a:r>
          </a:p>
        </p:txBody>
      </p:sp>
      <p:pic>
        <p:nvPicPr>
          <p:cNvPr id="6146" name="Resim 32"/>
          <p:cNvPicPr>
            <a:picLocks noChangeAspect="1" noChangeArrowheads="1"/>
          </p:cNvPicPr>
          <p:nvPr/>
        </p:nvPicPr>
        <p:blipFill>
          <a:blip r:embed="rId6">
            <a:extLst>
              <a:ext uri="{28A0092B-C50C-407E-A947-70E740481C1C}">
                <a14:useLocalDpi xmlns:a14="http://schemas.microsoft.com/office/drawing/2010/main" val="0"/>
              </a:ext>
            </a:extLst>
          </a:blip>
          <a:srcRect t="10278" r="1077" b="23154"/>
          <a:stretch>
            <a:fillRect/>
          </a:stretch>
        </p:blipFill>
        <p:spPr bwMode="auto">
          <a:xfrm>
            <a:off x="1467853" y="1018673"/>
            <a:ext cx="8109284" cy="2510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Yukarı Ok 23"/>
          <p:cNvSpPr>
            <a:spLocks noChangeArrowheads="1"/>
          </p:cNvSpPr>
          <p:nvPr/>
        </p:nvSpPr>
        <p:spPr bwMode="auto">
          <a:xfrm>
            <a:off x="3062204" y="2382294"/>
            <a:ext cx="82550" cy="322263"/>
          </a:xfrm>
          <a:prstGeom prst="upArrow">
            <a:avLst>
              <a:gd name="adj1" fmla="val 50000"/>
              <a:gd name="adj2" fmla="val 49702"/>
            </a:avLst>
          </a:prstGeom>
          <a:solidFill>
            <a:srgbClr val="70AD47"/>
          </a:solidFill>
          <a:ln w="12700" algn="ctr">
            <a:solidFill>
              <a:srgbClr val="507E32"/>
            </a:solidFill>
            <a:miter lim="800000"/>
            <a:headEnd/>
            <a:tailEnd/>
          </a:ln>
        </p:spPr>
        <p:txBody>
          <a:bodyPr vert="horz" wrap="square" lIns="91440" tIns="45720" rIns="91440" bIns="45720" numCol="1" anchor="ctr" anchorCtr="0" compatLnSpc="1">
            <a:prstTxWarp prst="textNoShape">
              <a:avLst/>
            </a:prstTxWarp>
          </a:bodyPr>
          <a:lstStyle/>
          <a:p>
            <a:endParaRPr lang="tr-TR"/>
          </a:p>
        </p:txBody>
      </p:sp>
      <p:sp>
        <p:nvSpPr>
          <p:cNvPr id="11" name="Metin kutusu 10"/>
          <p:cNvSpPr txBox="1"/>
          <p:nvPr/>
        </p:nvSpPr>
        <p:spPr>
          <a:xfrm>
            <a:off x="6180217" y="2872419"/>
            <a:ext cx="413088" cy="92333"/>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endParaRPr lang="tr-TR" dirty="0"/>
          </a:p>
        </p:txBody>
      </p:sp>
    </p:spTree>
    <p:extLst>
      <p:ext uri="{BB962C8B-B14F-4D97-AF65-F5344CB8AC3E}">
        <p14:creationId xmlns:p14="http://schemas.microsoft.com/office/powerpoint/2010/main" val="16546550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0" y="-21948"/>
            <a:ext cx="12192000" cy="492443"/>
          </a:xfrm>
          <a:prstGeom prst="rect">
            <a:avLst/>
          </a:prstGeom>
          <a:noFill/>
        </p:spPr>
        <p:txBody>
          <a:bodyPr wrap="square" rtlCol="0" anchor="ctr">
            <a:spAutoFit/>
          </a:bodyPr>
          <a:lstStyle/>
          <a:p>
            <a:pPr lvl="0" algn="ctr">
              <a:defRPr/>
            </a:pPr>
            <a:r>
              <a:rPr lang="tr-TR" sz="2500" b="1" dirty="0">
                <a:latin typeface="Candara" panose="020E0502030303020204" pitchFamily="34" charset="0"/>
              </a:rPr>
              <a:t>Anonim Şirket Tasfiyeye Giriş</a:t>
            </a:r>
          </a:p>
        </p:txBody>
      </p:sp>
      <p:pic>
        <p:nvPicPr>
          <p:cNvPr id="6" name="Picture 4" descr="türk bayrağı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51172" y="-6452"/>
            <a:ext cx="435804" cy="435804"/>
          </a:xfrm>
          <a:prstGeom prst="rect">
            <a:avLst/>
          </a:prstGeom>
          <a:noFill/>
          <a:extLst>
            <a:ext uri="{909E8E84-426E-40DD-AFC4-6F175D3DCCD1}">
              <a14:hiddenFill xmlns:a14="http://schemas.microsoft.com/office/drawing/2010/main">
                <a:solidFill>
                  <a:srgbClr val="FFFFFF"/>
                </a:solidFill>
              </a14:hiddenFill>
            </a:ext>
          </a:extLst>
        </p:spPr>
      </p:pic>
      <p:sp>
        <p:nvSpPr>
          <p:cNvPr id="9" name="Metin kutusu 8"/>
          <p:cNvSpPr txBox="1"/>
          <p:nvPr/>
        </p:nvSpPr>
        <p:spPr>
          <a:xfrm>
            <a:off x="0" y="430432"/>
            <a:ext cx="12192000" cy="307777"/>
          </a:xfrm>
          <a:prstGeom prst="rect">
            <a:avLst/>
          </a:prstGeom>
          <a:solidFill>
            <a:schemeClr val="tx2"/>
          </a:solidFill>
          <a:ln>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Microsoft YaHei UI Light" panose="020B0502040204020203" pitchFamily="34" charset="-122"/>
              <a:ea typeface="Microsoft YaHei UI Light" panose="020B0502040204020203" pitchFamily="34" charset="-122"/>
              <a:cs typeface="+mn-cs"/>
            </a:endParaRPr>
          </a:p>
        </p:txBody>
      </p:sp>
      <p:pic>
        <p:nvPicPr>
          <p:cNvPr id="23" name="Resim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4" y="-1428"/>
            <a:ext cx="426818" cy="426818"/>
          </a:xfrm>
          <a:prstGeom prst="rect">
            <a:avLst/>
          </a:prstGeom>
        </p:spPr>
      </p:pic>
      <p:pic>
        <p:nvPicPr>
          <p:cNvPr id="24" name="Resim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718" y="-1428"/>
            <a:ext cx="429581" cy="429581"/>
          </a:xfrm>
          <a:prstGeom prst="rect">
            <a:avLst/>
          </a:prstGeom>
        </p:spPr>
      </p:pic>
      <p:pic>
        <p:nvPicPr>
          <p:cNvPr id="25" name="Resim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83498" y="4122"/>
            <a:ext cx="1140269" cy="427366"/>
          </a:xfrm>
          <a:prstGeom prst="rect">
            <a:avLst/>
          </a:prstGeom>
        </p:spPr>
      </p:pic>
      <p:sp>
        <p:nvSpPr>
          <p:cNvPr id="8" name="Metin kutusu 7"/>
          <p:cNvSpPr txBox="1"/>
          <p:nvPr/>
        </p:nvSpPr>
        <p:spPr>
          <a:xfrm>
            <a:off x="5184" y="4666885"/>
            <a:ext cx="12192000" cy="861774"/>
          </a:xfrm>
          <a:prstGeom prst="rect">
            <a:avLst/>
          </a:prstGeom>
          <a:noFill/>
        </p:spPr>
        <p:txBody>
          <a:bodyPr wrap="square" rtlCol="0" anchor="ctr">
            <a:spAutoFit/>
          </a:bodyPr>
          <a:lstStyle/>
          <a:p>
            <a:pPr marL="457200" indent="-457200" algn="just">
              <a:buFont typeface="Arial" panose="020B0604020202020204" pitchFamily="34" charset="0"/>
              <a:buChar char="•"/>
            </a:pPr>
            <a:r>
              <a:rPr lang="tr-TR" sz="2500" dirty="0">
                <a:latin typeface="Candara" panose="020E0502030303020204" pitchFamily="34" charset="0"/>
              </a:rPr>
              <a:t>Bu aşamada “Değişiklik Ön İzleme” butonu yardımıyla, işlemlerin kontrolünü sağlayabiliriz.</a:t>
            </a:r>
          </a:p>
        </p:txBody>
      </p:sp>
      <p:pic>
        <p:nvPicPr>
          <p:cNvPr id="7170" name="Resim 20"/>
          <p:cNvPicPr>
            <a:picLocks noChangeAspect="1" noChangeArrowheads="1"/>
          </p:cNvPicPr>
          <p:nvPr/>
        </p:nvPicPr>
        <p:blipFill>
          <a:blip r:embed="rId6">
            <a:extLst>
              <a:ext uri="{28A0092B-C50C-407E-A947-70E740481C1C}">
                <a14:useLocalDpi xmlns:a14="http://schemas.microsoft.com/office/drawing/2010/main" val="0"/>
              </a:ext>
            </a:extLst>
          </a:blip>
          <a:srcRect l="816" t="9950" r="385" b="23911"/>
          <a:stretch>
            <a:fillRect/>
          </a:stretch>
        </p:blipFill>
        <p:spPr bwMode="auto">
          <a:xfrm>
            <a:off x="726656" y="986589"/>
            <a:ext cx="9347786" cy="340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şağı Ok 35"/>
          <p:cNvSpPr>
            <a:spLocks noChangeArrowheads="1"/>
          </p:cNvSpPr>
          <p:nvPr/>
        </p:nvSpPr>
        <p:spPr bwMode="auto">
          <a:xfrm>
            <a:off x="1582987" y="2299619"/>
            <a:ext cx="71438" cy="300037"/>
          </a:xfrm>
          <a:prstGeom prst="downArrow">
            <a:avLst>
              <a:gd name="adj1" fmla="val 50000"/>
              <a:gd name="adj2" fmla="val 49622"/>
            </a:avLst>
          </a:prstGeom>
          <a:solidFill>
            <a:srgbClr val="70AD47"/>
          </a:solidFill>
          <a:ln w="12700" algn="ctr">
            <a:solidFill>
              <a:srgbClr val="507E32"/>
            </a:solidFill>
            <a:miter lim="800000"/>
            <a:headEnd/>
            <a:tailEnd/>
          </a:ln>
        </p:spPr>
        <p:txBody>
          <a:bodyPr vert="horz" wrap="square" lIns="91440" tIns="45720" rIns="91440" bIns="45720" numCol="1" anchor="ctr" anchorCtr="0" compatLnSpc="1">
            <a:prstTxWarp prst="textNoShape">
              <a:avLst/>
            </a:prstTxWarp>
          </a:bodyPr>
          <a:lstStyle/>
          <a:p>
            <a:endParaRPr lang="tr-TR"/>
          </a:p>
        </p:txBody>
      </p:sp>
      <p:sp>
        <p:nvSpPr>
          <p:cNvPr id="11" name="Metin kutusu 10"/>
          <p:cNvSpPr txBox="1"/>
          <p:nvPr/>
        </p:nvSpPr>
        <p:spPr>
          <a:xfrm>
            <a:off x="5400549" y="3916038"/>
            <a:ext cx="413088" cy="92333"/>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endParaRPr lang="tr-TR" dirty="0"/>
          </a:p>
        </p:txBody>
      </p:sp>
    </p:spTree>
    <p:extLst>
      <p:ext uri="{BB962C8B-B14F-4D97-AF65-F5344CB8AC3E}">
        <p14:creationId xmlns:p14="http://schemas.microsoft.com/office/powerpoint/2010/main" val="14651578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0" y="-21948"/>
            <a:ext cx="12192000" cy="492443"/>
          </a:xfrm>
          <a:prstGeom prst="rect">
            <a:avLst/>
          </a:prstGeom>
          <a:noFill/>
        </p:spPr>
        <p:txBody>
          <a:bodyPr wrap="square" rtlCol="0" anchor="ctr">
            <a:spAutoFit/>
          </a:bodyPr>
          <a:lstStyle/>
          <a:p>
            <a:pPr lvl="0" algn="ctr">
              <a:defRPr/>
            </a:pPr>
            <a:r>
              <a:rPr lang="tr-TR" sz="2500" b="1" dirty="0">
                <a:latin typeface="Candara" panose="020E0502030303020204" pitchFamily="34" charset="0"/>
              </a:rPr>
              <a:t>Anonim Şirket Tasfiyeye Giriş</a:t>
            </a:r>
          </a:p>
        </p:txBody>
      </p:sp>
      <p:pic>
        <p:nvPicPr>
          <p:cNvPr id="6" name="Picture 4" descr="türk bayrağı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51172" y="-6452"/>
            <a:ext cx="435804" cy="435804"/>
          </a:xfrm>
          <a:prstGeom prst="rect">
            <a:avLst/>
          </a:prstGeom>
          <a:noFill/>
          <a:extLst>
            <a:ext uri="{909E8E84-426E-40DD-AFC4-6F175D3DCCD1}">
              <a14:hiddenFill xmlns:a14="http://schemas.microsoft.com/office/drawing/2010/main">
                <a:solidFill>
                  <a:srgbClr val="FFFFFF"/>
                </a:solidFill>
              </a14:hiddenFill>
            </a:ext>
          </a:extLst>
        </p:spPr>
      </p:pic>
      <p:sp>
        <p:nvSpPr>
          <p:cNvPr id="9" name="Metin kutusu 8"/>
          <p:cNvSpPr txBox="1"/>
          <p:nvPr/>
        </p:nvSpPr>
        <p:spPr>
          <a:xfrm>
            <a:off x="0" y="430432"/>
            <a:ext cx="12192000" cy="307777"/>
          </a:xfrm>
          <a:prstGeom prst="rect">
            <a:avLst/>
          </a:prstGeom>
          <a:solidFill>
            <a:schemeClr val="tx2"/>
          </a:solidFill>
          <a:ln>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Microsoft YaHei UI Light" panose="020B0502040204020203" pitchFamily="34" charset="-122"/>
              <a:ea typeface="Microsoft YaHei UI Light" panose="020B0502040204020203" pitchFamily="34" charset="-122"/>
              <a:cs typeface="+mn-cs"/>
            </a:endParaRPr>
          </a:p>
        </p:txBody>
      </p:sp>
      <p:pic>
        <p:nvPicPr>
          <p:cNvPr id="23" name="Resim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4" y="-1428"/>
            <a:ext cx="426818" cy="426818"/>
          </a:xfrm>
          <a:prstGeom prst="rect">
            <a:avLst/>
          </a:prstGeom>
        </p:spPr>
      </p:pic>
      <p:pic>
        <p:nvPicPr>
          <p:cNvPr id="24" name="Resim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718" y="-1428"/>
            <a:ext cx="429581" cy="429581"/>
          </a:xfrm>
          <a:prstGeom prst="rect">
            <a:avLst/>
          </a:prstGeom>
        </p:spPr>
      </p:pic>
      <p:pic>
        <p:nvPicPr>
          <p:cNvPr id="25" name="Resim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83498" y="4122"/>
            <a:ext cx="1140269" cy="427366"/>
          </a:xfrm>
          <a:prstGeom prst="rect">
            <a:avLst/>
          </a:prstGeom>
        </p:spPr>
      </p:pic>
      <p:sp>
        <p:nvSpPr>
          <p:cNvPr id="8" name="Metin kutusu 7"/>
          <p:cNvSpPr txBox="1"/>
          <p:nvPr/>
        </p:nvSpPr>
        <p:spPr>
          <a:xfrm>
            <a:off x="5184" y="3168313"/>
            <a:ext cx="12192000" cy="3554819"/>
          </a:xfrm>
          <a:prstGeom prst="rect">
            <a:avLst/>
          </a:prstGeom>
          <a:noFill/>
        </p:spPr>
        <p:txBody>
          <a:bodyPr wrap="square" rtlCol="0" anchor="ctr">
            <a:spAutoFit/>
          </a:bodyPr>
          <a:lstStyle/>
          <a:p>
            <a:pPr marL="457200" indent="-457200">
              <a:buFont typeface="Arial" panose="020B0604020202020204" pitchFamily="34" charset="0"/>
              <a:buChar char="•"/>
            </a:pPr>
            <a:r>
              <a:rPr lang="tr-TR" sz="2500" dirty="0">
                <a:latin typeface="Candara" panose="020E0502030303020204" pitchFamily="34" charset="0"/>
              </a:rPr>
              <a:t>“Kimlik Belgesi İle Eklenen Yetkili/Yetkililer” başlığı altında “Onay durumu 'Beklemede' olan kişilerin kendilerine ait E-Devlet, Mobil İmza veya E-İmza bilgileri ile giriş yaparak ana sayfadaki 'Yetki Kabul İşlemleri' başlığından onay vermeleri gerekmektedir.” notunu da unutmayalım</a:t>
            </a:r>
            <a:r>
              <a:rPr lang="tr-TR" sz="2500" dirty="0" smtClean="0">
                <a:latin typeface="Candara" panose="020E0502030303020204" pitchFamily="34" charset="0"/>
              </a:rPr>
              <a:t>.</a:t>
            </a:r>
          </a:p>
          <a:p>
            <a:endParaRPr lang="tr-TR" sz="2500" dirty="0">
              <a:latin typeface="Candara" panose="020E0502030303020204" pitchFamily="34" charset="0"/>
            </a:endParaRPr>
          </a:p>
          <a:p>
            <a:pPr marL="457200" indent="-457200">
              <a:buFont typeface="Arial" panose="020B0604020202020204" pitchFamily="34" charset="0"/>
              <a:buChar char="•"/>
            </a:pPr>
            <a:r>
              <a:rPr lang="tr-TR" sz="2500" dirty="0">
                <a:latin typeface="Candara" panose="020E0502030303020204" pitchFamily="34" charset="0"/>
              </a:rPr>
              <a:t>Şirketin tasfiye memurları </a:t>
            </a:r>
            <a:r>
              <a:rPr lang="tr-TR" sz="2500" dirty="0" err="1">
                <a:latin typeface="Candara" panose="020E0502030303020204" pitchFamily="34" charset="0"/>
              </a:rPr>
              <a:t>MERSİS’ten</a:t>
            </a:r>
            <a:r>
              <a:rPr lang="tr-TR" sz="2500" dirty="0">
                <a:latin typeface="Candara" panose="020E0502030303020204" pitchFamily="34" charset="0"/>
              </a:rPr>
              <a:t> “</a:t>
            </a:r>
            <a:r>
              <a:rPr lang="tr-TR" sz="2500" b="1" dirty="0">
                <a:latin typeface="Candara" panose="020E0502030303020204" pitchFamily="34" charset="0"/>
              </a:rPr>
              <a:t>yetki kabul işlemleri”</a:t>
            </a:r>
            <a:r>
              <a:rPr lang="tr-TR" sz="2500" dirty="0">
                <a:latin typeface="Candara" panose="020E0502030303020204" pitchFamily="34" charset="0"/>
              </a:rPr>
              <a:t> butonu yardımıyla onay sürecini tamamladıklarında, onay durumu “beklemede” olan kişilerin bu durumu “kabul edildi” şeklinde değişecek ve imza beyanı başlığının yanındaki kırmızı uyarı kalkmış olacaktır.</a:t>
            </a:r>
          </a:p>
        </p:txBody>
      </p:sp>
      <p:pic>
        <p:nvPicPr>
          <p:cNvPr id="8194" name="Resim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3389" y="938463"/>
            <a:ext cx="6705600" cy="2029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03012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0" y="-21948"/>
            <a:ext cx="12192000" cy="492443"/>
          </a:xfrm>
          <a:prstGeom prst="rect">
            <a:avLst/>
          </a:prstGeom>
          <a:noFill/>
        </p:spPr>
        <p:txBody>
          <a:bodyPr wrap="square" rtlCol="0" anchor="ctr">
            <a:spAutoFit/>
          </a:bodyPr>
          <a:lstStyle/>
          <a:p>
            <a:pPr lvl="0" algn="ctr">
              <a:defRPr/>
            </a:pPr>
            <a:r>
              <a:rPr lang="tr-TR" sz="2500" b="1" dirty="0">
                <a:latin typeface="Candara" panose="020E0502030303020204" pitchFamily="34" charset="0"/>
              </a:rPr>
              <a:t>Anonim Şirket Tasfiyeye Giriş</a:t>
            </a:r>
          </a:p>
        </p:txBody>
      </p:sp>
      <p:pic>
        <p:nvPicPr>
          <p:cNvPr id="6" name="Picture 4" descr="türk bayrağı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51172" y="-6452"/>
            <a:ext cx="435804" cy="435804"/>
          </a:xfrm>
          <a:prstGeom prst="rect">
            <a:avLst/>
          </a:prstGeom>
          <a:noFill/>
          <a:extLst>
            <a:ext uri="{909E8E84-426E-40DD-AFC4-6F175D3DCCD1}">
              <a14:hiddenFill xmlns:a14="http://schemas.microsoft.com/office/drawing/2010/main">
                <a:solidFill>
                  <a:srgbClr val="FFFFFF"/>
                </a:solidFill>
              </a14:hiddenFill>
            </a:ext>
          </a:extLst>
        </p:spPr>
      </p:pic>
      <p:sp>
        <p:nvSpPr>
          <p:cNvPr id="9" name="Metin kutusu 8"/>
          <p:cNvSpPr txBox="1"/>
          <p:nvPr/>
        </p:nvSpPr>
        <p:spPr>
          <a:xfrm>
            <a:off x="0" y="430432"/>
            <a:ext cx="12192000" cy="307777"/>
          </a:xfrm>
          <a:prstGeom prst="rect">
            <a:avLst/>
          </a:prstGeom>
          <a:solidFill>
            <a:schemeClr val="tx2"/>
          </a:solidFill>
          <a:ln>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Microsoft YaHei UI Light" panose="020B0502040204020203" pitchFamily="34" charset="-122"/>
              <a:ea typeface="Microsoft YaHei UI Light" panose="020B0502040204020203" pitchFamily="34" charset="-122"/>
              <a:cs typeface="+mn-cs"/>
            </a:endParaRPr>
          </a:p>
        </p:txBody>
      </p:sp>
      <p:pic>
        <p:nvPicPr>
          <p:cNvPr id="23" name="Resim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4" y="-1428"/>
            <a:ext cx="426818" cy="426818"/>
          </a:xfrm>
          <a:prstGeom prst="rect">
            <a:avLst/>
          </a:prstGeom>
        </p:spPr>
      </p:pic>
      <p:pic>
        <p:nvPicPr>
          <p:cNvPr id="24" name="Resim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718" y="-1428"/>
            <a:ext cx="429581" cy="429581"/>
          </a:xfrm>
          <a:prstGeom prst="rect">
            <a:avLst/>
          </a:prstGeom>
        </p:spPr>
      </p:pic>
      <p:pic>
        <p:nvPicPr>
          <p:cNvPr id="25" name="Resim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83498" y="4122"/>
            <a:ext cx="1140269" cy="427366"/>
          </a:xfrm>
          <a:prstGeom prst="rect">
            <a:avLst/>
          </a:prstGeom>
        </p:spPr>
      </p:pic>
      <p:sp>
        <p:nvSpPr>
          <p:cNvPr id="8" name="Metin kutusu 7"/>
          <p:cNvSpPr txBox="1"/>
          <p:nvPr/>
        </p:nvSpPr>
        <p:spPr>
          <a:xfrm>
            <a:off x="304677" y="2859548"/>
            <a:ext cx="11101260" cy="2785378"/>
          </a:xfrm>
          <a:prstGeom prst="rect">
            <a:avLst/>
          </a:prstGeom>
          <a:noFill/>
        </p:spPr>
        <p:txBody>
          <a:bodyPr wrap="square" rtlCol="0" anchor="ctr">
            <a:spAutoFit/>
          </a:bodyPr>
          <a:lstStyle/>
          <a:p>
            <a:pPr marL="800100" lvl="1" indent="-342900">
              <a:buFont typeface="Arial" panose="020B0604020202020204" pitchFamily="34" charset="0"/>
              <a:buChar char="•"/>
            </a:pPr>
            <a:r>
              <a:rPr lang="tr-TR" sz="2500" dirty="0" smtClean="0">
                <a:latin typeface="Candara" panose="020E0502030303020204" pitchFamily="34" charset="0"/>
              </a:rPr>
              <a:t>Artık bu kişilerin </a:t>
            </a:r>
            <a:r>
              <a:rPr lang="tr-TR" sz="2500" dirty="0">
                <a:latin typeface="Candara" panose="020E0502030303020204" pitchFamily="34" charset="0"/>
              </a:rPr>
              <a:t>ayrıca imza beyanı vermesine gerek kalmadı. İmza görselleri otomatik olarak </a:t>
            </a:r>
            <a:r>
              <a:rPr lang="tr-TR" sz="2500" dirty="0" err="1">
                <a:latin typeface="Candara" panose="020E0502030303020204" pitchFamily="34" charset="0"/>
              </a:rPr>
              <a:t>MERSİS’e</a:t>
            </a:r>
            <a:r>
              <a:rPr lang="tr-TR" sz="2500" dirty="0">
                <a:latin typeface="Candara" panose="020E0502030303020204" pitchFamily="34" charset="0"/>
              </a:rPr>
              <a:t> kaydedildi. </a:t>
            </a:r>
            <a:endParaRPr lang="tr-TR" sz="2500" dirty="0" smtClean="0">
              <a:latin typeface="Candara" panose="020E0502030303020204" pitchFamily="34" charset="0"/>
            </a:endParaRPr>
          </a:p>
          <a:p>
            <a:pPr marL="800100" lvl="1" indent="-342900">
              <a:buFont typeface="Arial" panose="020B0604020202020204" pitchFamily="34" charset="0"/>
              <a:buChar char="•"/>
            </a:pPr>
            <a:r>
              <a:rPr lang="tr-TR" sz="2500" dirty="0">
                <a:latin typeface="Candara" panose="020E0502030303020204" pitchFamily="34" charset="0"/>
              </a:rPr>
              <a:t>Yetki onay işleminin ardından, başvuru ekranındaki bütün adımlar tamamlanmış olur. </a:t>
            </a:r>
            <a:endParaRPr lang="tr-TR" sz="2500" dirty="0" smtClean="0">
              <a:latin typeface="Candara" panose="020E0502030303020204" pitchFamily="34" charset="0"/>
            </a:endParaRPr>
          </a:p>
          <a:p>
            <a:pPr marL="800100" lvl="1" indent="-342900">
              <a:buFont typeface="Arial" panose="020B0604020202020204" pitchFamily="34" charset="0"/>
              <a:buChar char="•"/>
            </a:pPr>
            <a:r>
              <a:rPr lang="tr-TR" sz="2500" dirty="0" smtClean="0">
                <a:latin typeface="Candara" panose="020E0502030303020204" pitchFamily="34" charset="0"/>
              </a:rPr>
              <a:t>Şimdi </a:t>
            </a:r>
            <a:r>
              <a:rPr lang="tr-TR" sz="2500" dirty="0">
                <a:latin typeface="Candara" panose="020E0502030303020204" pitchFamily="34" charset="0"/>
              </a:rPr>
              <a:t>“Onaya Gönder” butonu yardımıyla başvurumuzu ticaret sicili müdürlüğü onayına gönderebiliriz. </a:t>
            </a:r>
          </a:p>
          <a:p>
            <a:pPr marL="342900" indent="-342900">
              <a:buFont typeface="Arial" panose="020B0604020202020204" pitchFamily="34" charset="0"/>
              <a:buChar char="•"/>
            </a:pPr>
            <a:endParaRPr lang="tr-TR" sz="2500" dirty="0">
              <a:latin typeface="Candara" panose="020E0502030303020204" pitchFamily="34" charset="0"/>
            </a:endParaRPr>
          </a:p>
        </p:txBody>
      </p:sp>
      <p:pic>
        <p:nvPicPr>
          <p:cNvPr id="9218" name="Resim 22"/>
          <p:cNvPicPr>
            <a:picLocks noChangeAspect="1" noChangeArrowheads="1"/>
          </p:cNvPicPr>
          <p:nvPr/>
        </p:nvPicPr>
        <p:blipFill>
          <a:blip r:embed="rId6">
            <a:extLst>
              <a:ext uri="{28A0092B-C50C-407E-A947-70E740481C1C}">
                <a14:useLocalDpi xmlns:a14="http://schemas.microsoft.com/office/drawing/2010/main" val="0"/>
              </a:ext>
            </a:extLst>
          </a:blip>
          <a:srcRect l="905" t="10767" r="475" b="42474"/>
          <a:stretch>
            <a:fillRect/>
          </a:stretch>
        </p:blipFill>
        <p:spPr bwMode="auto">
          <a:xfrm>
            <a:off x="1588168" y="957726"/>
            <a:ext cx="7900737"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8885" y="5462363"/>
            <a:ext cx="9111916" cy="6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37474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0" y="-21948"/>
            <a:ext cx="12192000" cy="492443"/>
          </a:xfrm>
          <a:prstGeom prst="rect">
            <a:avLst/>
          </a:prstGeom>
          <a:noFill/>
        </p:spPr>
        <p:txBody>
          <a:bodyPr wrap="square" rtlCol="0" anchor="ctr">
            <a:spAutoFit/>
          </a:bodyPr>
          <a:lstStyle/>
          <a:p>
            <a:pPr lvl="0" algn="ctr">
              <a:defRPr/>
            </a:pPr>
            <a:r>
              <a:rPr lang="tr-TR" sz="2500" b="1" dirty="0">
                <a:latin typeface="Candara" panose="020E0502030303020204" pitchFamily="34" charset="0"/>
              </a:rPr>
              <a:t>Anonim Şirket Tasfiyeye Giriş</a:t>
            </a:r>
          </a:p>
        </p:txBody>
      </p:sp>
      <p:pic>
        <p:nvPicPr>
          <p:cNvPr id="6" name="Picture 4" descr="türk bayrağı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51172" y="-6452"/>
            <a:ext cx="435804" cy="435804"/>
          </a:xfrm>
          <a:prstGeom prst="rect">
            <a:avLst/>
          </a:prstGeom>
          <a:noFill/>
          <a:extLst>
            <a:ext uri="{909E8E84-426E-40DD-AFC4-6F175D3DCCD1}">
              <a14:hiddenFill xmlns:a14="http://schemas.microsoft.com/office/drawing/2010/main">
                <a:solidFill>
                  <a:srgbClr val="FFFFFF"/>
                </a:solidFill>
              </a14:hiddenFill>
            </a:ext>
          </a:extLst>
        </p:spPr>
      </p:pic>
      <p:sp>
        <p:nvSpPr>
          <p:cNvPr id="9" name="Metin kutusu 8"/>
          <p:cNvSpPr txBox="1"/>
          <p:nvPr/>
        </p:nvSpPr>
        <p:spPr>
          <a:xfrm>
            <a:off x="0" y="430432"/>
            <a:ext cx="12192000" cy="307777"/>
          </a:xfrm>
          <a:prstGeom prst="rect">
            <a:avLst/>
          </a:prstGeom>
          <a:solidFill>
            <a:schemeClr val="tx2"/>
          </a:solidFill>
          <a:ln>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Microsoft YaHei UI Light" panose="020B0502040204020203" pitchFamily="34" charset="-122"/>
              <a:ea typeface="Microsoft YaHei UI Light" panose="020B0502040204020203" pitchFamily="34" charset="-122"/>
              <a:cs typeface="+mn-cs"/>
            </a:endParaRPr>
          </a:p>
        </p:txBody>
      </p:sp>
      <p:pic>
        <p:nvPicPr>
          <p:cNvPr id="23" name="Resim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4" y="-1428"/>
            <a:ext cx="426818" cy="426818"/>
          </a:xfrm>
          <a:prstGeom prst="rect">
            <a:avLst/>
          </a:prstGeom>
        </p:spPr>
      </p:pic>
      <p:pic>
        <p:nvPicPr>
          <p:cNvPr id="24" name="Resim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718" y="-1428"/>
            <a:ext cx="429581" cy="429581"/>
          </a:xfrm>
          <a:prstGeom prst="rect">
            <a:avLst/>
          </a:prstGeom>
        </p:spPr>
      </p:pic>
      <p:pic>
        <p:nvPicPr>
          <p:cNvPr id="25" name="Resim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83498" y="4122"/>
            <a:ext cx="1140269" cy="427366"/>
          </a:xfrm>
          <a:prstGeom prst="rect">
            <a:avLst/>
          </a:prstGeom>
        </p:spPr>
      </p:pic>
      <p:sp>
        <p:nvSpPr>
          <p:cNvPr id="8" name="Metin kutusu 7"/>
          <p:cNvSpPr txBox="1"/>
          <p:nvPr/>
        </p:nvSpPr>
        <p:spPr>
          <a:xfrm>
            <a:off x="621631" y="3500894"/>
            <a:ext cx="10948737" cy="2400657"/>
          </a:xfrm>
          <a:prstGeom prst="rect">
            <a:avLst/>
          </a:prstGeom>
          <a:noFill/>
        </p:spPr>
        <p:txBody>
          <a:bodyPr wrap="square" rtlCol="0" anchor="ctr">
            <a:spAutoFit/>
          </a:bodyPr>
          <a:lstStyle/>
          <a:p>
            <a:pPr marL="457200" indent="-457200">
              <a:buFont typeface="Arial" panose="020B0604020202020204" pitchFamily="34" charset="0"/>
              <a:buChar char="•"/>
            </a:pPr>
            <a:r>
              <a:rPr lang="tr-TR" sz="2500" dirty="0" smtClean="0">
                <a:latin typeface="Candara" panose="020E0502030303020204" pitchFamily="34" charset="0"/>
              </a:rPr>
              <a:t>Başvuruyu onaya gönderdikten sonra, randevu menüsünden “Randevu Oluştur” butonu yardımıyla randevu günü ve saatini oluşturabiliriz.</a:t>
            </a:r>
            <a:endParaRPr lang="tr-TR" sz="2500" dirty="0">
              <a:latin typeface="Candara" panose="020E0502030303020204" pitchFamily="34" charset="0"/>
            </a:endParaRPr>
          </a:p>
          <a:p>
            <a:pPr marL="457200" indent="-457200">
              <a:buFont typeface="Arial" panose="020B0604020202020204" pitchFamily="34" charset="0"/>
              <a:buChar char="•"/>
            </a:pPr>
            <a:endParaRPr lang="tr-TR" sz="2500" dirty="0" smtClean="0">
              <a:latin typeface="Candara" panose="020E0502030303020204" pitchFamily="34" charset="0"/>
            </a:endParaRPr>
          </a:p>
          <a:p>
            <a:pPr marL="457200" indent="-457200">
              <a:buFont typeface="Arial" panose="020B0604020202020204" pitchFamily="34" charset="0"/>
              <a:buChar char="•"/>
            </a:pPr>
            <a:r>
              <a:rPr lang="tr-TR" sz="2500" dirty="0">
                <a:latin typeface="Candara" panose="020E0502030303020204" pitchFamily="34" charset="0"/>
              </a:rPr>
              <a:t>Başvuru yaptığımız ekranda “randevu oluştur” butonu bulunmuyorsa, tescil işlemi için doğrudan ilgili ticaret sicili müdürlüğüne gidebiliriz.</a:t>
            </a:r>
          </a:p>
          <a:p>
            <a:pPr marL="457200" indent="-457200">
              <a:buFont typeface="Arial" panose="020B0604020202020204" pitchFamily="34" charset="0"/>
              <a:buChar char="•"/>
            </a:pPr>
            <a:endParaRPr lang="tr-TR" sz="2500" dirty="0">
              <a:latin typeface="Candara" panose="020E0502030303020204" pitchFamily="34" charset="0"/>
            </a:endParaRPr>
          </a:p>
        </p:txBody>
      </p:sp>
      <p:pic>
        <p:nvPicPr>
          <p:cNvPr id="1024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0652" y="1058779"/>
            <a:ext cx="9897979" cy="1868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14958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0" y="-74747"/>
            <a:ext cx="12192000" cy="477054"/>
          </a:xfrm>
          <a:prstGeom prst="rect">
            <a:avLst/>
          </a:prstGeom>
          <a:noFill/>
        </p:spPr>
        <p:txBody>
          <a:bodyPr wrap="square" rtlCol="0" anchor="ctr">
            <a:spAutoFit/>
          </a:bodyPr>
          <a:lstStyle/>
          <a:p>
            <a:pPr lvl="1" algn="ctr"/>
            <a:r>
              <a:rPr lang="tr-TR" sz="2500" b="1" dirty="0" smtClean="0">
                <a:latin typeface="Candara" panose="020E0502030303020204" pitchFamily="34" charset="0"/>
              </a:rPr>
              <a:t>Anonim Şirket Tasfiyeye Giriş</a:t>
            </a:r>
            <a:endParaRPr lang="tr-TR" sz="2500" b="1" dirty="0">
              <a:latin typeface="Candara" panose="020E0502030303020204" pitchFamily="34" charset="0"/>
            </a:endParaRPr>
          </a:p>
        </p:txBody>
      </p:sp>
      <p:pic>
        <p:nvPicPr>
          <p:cNvPr id="6" name="Picture 4" descr="türk bayrağı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51172" y="-6452"/>
            <a:ext cx="435804" cy="435804"/>
          </a:xfrm>
          <a:prstGeom prst="rect">
            <a:avLst/>
          </a:prstGeom>
          <a:noFill/>
          <a:extLst>
            <a:ext uri="{909E8E84-426E-40DD-AFC4-6F175D3DCCD1}">
              <a14:hiddenFill xmlns:a14="http://schemas.microsoft.com/office/drawing/2010/main">
                <a:solidFill>
                  <a:srgbClr val="FFFFFF"/>
                </a:solidFill>
              </a14:hiddenFill>
            </a:ext>
          </a:extLst>
        </p:spPr>
      </p:pic>
      <p:sp>
        <p:nvSpPr>
          <p:cNvPr id="9" name="Metin kutusu 8"/>
          <p:cNvSpPr txBox="1"/>
          <p:nvPr/>
        </p:nvSpPr>
        <p:spPr>
          <a:xfrm>
            <a:off x="0" y="430432"/>
            <a:ext cx="12192000" cy="307777"/>
          </a:xfrm>
          <a:prstGeom prst="rect">
            <a:avLst/>
          </a:prstGeom>
          <a:solidFill>
            <a:schemeClr val="tx2"/>
          </a:solidFill>
          <a:ln>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Microsoft YaHei UI Light" panose="020B0502040204020203" pitchFamily="34" charset="-122"/>
              <a:ea typeface="Microsoft YaHei UI Light" panose="020B0502040204020203" pitchFamily="34" charset="-122"/>
              <a:cs typeface="+mn-cs"/>
            </a:endParaRPr>
          </a:p>
        </p:txBody>
      </p:sp>
      <p:pic>
        <p:nvPicPr>
          <p:cNvPr id="23" name="Resim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4" y="-1428"/>
            <a:ext cx="426818" cy="426818"/>
          </a:xfrm>
          <a:prstGeom prst="rect">
            <a:avLst/>
          </a:prstGeom>
        </p:spPr>
      </p:pic>
      <p:pic>
        <p:nvPicPr>
          <p:cNvPr id="24" name="Resim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718" y="-1428"/>
            <a:ext cx="429581" cy="429581"/>
          </a:xfrm>
          <a:prstGeom prst="rect">
            <a:avLst/>
          </a:prstGeom>
        </p:spPr>
      </p:pic>
      <p:pic>
        <p:nvPicPr>
          <p:cNvPr id="25" name="Resim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83498" y="4122"/>
            <a:ext cx="1140269" cy="427366"/>
          </a:xfrm>
          <a:prstGeom prst="rect">
            <a:avLst/>
          </a:prstGeom>
        </p:spPr>
      </p:pic>
      <p:sp>
        <p:nvSpPr>
          <p:cNvPr id="8" name="Metin kutusu 7"/>
          <p:cNvSpPr txBox="1"/>
          <p:nvPr/>
        </p:nvSpPr>
        <p:spPr>
          <a:xfrm>
            <a:off x="133521" y="1314759"/>
            <a:ext cx="12192000" cy="4124206"/>
          </a:xfrm>
          <a:prstGeom prst="rect">
            <a:avLst/>
          </a:prstGeom>
          <a:noFill/>
        </p:spPr>
        <p:txBody>
          <a:bodyPr wrap="square" rtlCol="0" anchor="ctr">
            <a:spAutoFit/>
          </a:bodyPr>
          <a:lstStyle/>
          <a:p>
            <a:pPr algn="ctr">
              <a:defRPr/>
            </a:pPr>
            <a:endParaRPr lang="tr-TR" sz="2500" b="1" dirty="0">
              <a:latin typeface="Candara" panose="020E0502030303020204" pitchFamily="34" charset="0"/>
            </a:endParaRPr>
          </a:p>
          <a:p>
            <a:pPr algn="ctr">
              <a:defRPr/>
            </a:pPr>
            <a:endParaRPr lang="tr-TR" sz="2500" b="1" dirty="0" smtClean="0">
              <a:latin typeface="Candara" panose="020E0502030303020204" pitchFamily="34" charset="0"/>
            </a:endParaRPr>
          </a:p>
          <a:p>
            <a:pPr algn="ctr">
              <a:defRPr/>
            </a:pPr>
            <a:endParaRPr lang="tr-TR" sz="2500" b="1" dirty="0">
              <a:latin typeface="Candara" panose="020E0502030303020204" pitchFamily="34" charset="0"/>
            </a:endParaRPr>
          </a:p>
          <a:p>
            <a:pPr algn="ctr">
              <a:defRPr/>
            </a:pPr>
            <a:endParaRPr lang="tr-TR" sz="2500" b="1" dirty="0" smtClean="0">
              <a:latin typeface="Candara" panose="020E0502030303020204" pitchFamily="34" charset="0"/>
            </a:endParaRPr>
          </a:p>
          <a:p>
            <a:pPr algn="ctr">
              <a:defRPr/>
            </a:pPr>
            <a:endParaRPr lang="tr-TR" sz="2800" b="1" dirty="0" smtClean="0"/>
          </a:p>
          <a:p>
            <a:endParaRPr lang="tr-TR" sz="2800" dirty="0"/>
          </a:p>
          <a:p>
            <a:endParaRPr lang="tr-TR" sz="2800" dirty="0" smtClean="0"/>
          </a:p>
          <a:p>
            <a:endParaRPr lang="tr-TR" sz="2800" dirty="0"/>
          </a:p>
          <a:p>
            <a:pPr algn="ctr">
              <a:defRPr/>
            </a:pPr>
            <a:endParaRPr lang="tr-TR" sz="2500" b="1" dirty="0" smtClean="0">
              <a:latin typeface="Candara" panose="020E0502030303020204" pitchFamily="34" charset="0"/>
            </a:endParaRPr>
          </a:p>
          <a:p>
            <a:pPr algn="ctr">
              <a:defRPr/>
            </a:pPr>
            <a:endParaRPr lang="tr-TR" sz="2500" b="1" dirty="0" smtClean="0">
              <a:latin typeface="Candara" panose="020E0502030303020204" pitchFamily="34" charset="0"/>
            </a:endParaRPr>
          </a:p>
        </p:txBody>
      </p:sp>
      <p:cxnSp>
        <p:nvCxnSpPr>
          <p:cNvPr id="32" name="Düz Bağlayıcı 31"/>
          <p:cNvCxnSpPr/>
          <p:nvPr/>
        </p:nvCxnSpPr>
        <p:spPr>
          <a:xfrm>
            <a:off x="5588294" y="5021726"/>
            <a:ext cx="0" cy="529935"/>
          </a:xfrm>
          <a:prstGeom prst="line">
            <a:avLst/>
          </a:prstGeom>
        </p:spPr>
        <p:style>
          <a:lnRef idx="1">
            <a:schemeClr val="accent1"/>
          </a:lnRef>
          <a:fillRef idx="0">
            <a:schemeClr val="accent1"/>
          </a:fillRef>
          <a:effectRef idx="0">
            <a:schemeClr val="accent1"/>
          </a:effectRef>
          <a:fontRef idx="minor">
            <a:schemeClr val="tx1"/>
          </a:fontRef>
        </p:style>
      </p:cxnSp>
      <p:pic>
        <p:nvPicPr>
          <p:cNvPr id="9218" name="Picture 2" descr="\\192.168.1.153\t.sicil\TICARET SICIL\TİCARET SİCİL\SALİH\SALİH2024\ŞUBAT2024\ANONİM ŞİRKET TASFİYE GİRİŞ__25.01.2024\SUNUM\Maltepe3-we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1201" y="861615"/>
            <a:ext cx="9834186" cy="5531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9469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0" y="-21948"/>
            <a:ext cx="12192000" cy="492443"/>
          </a:xfrm>
          <a:prstGeom prst="rect">
            <a:avLst/>
          </a:prstGeom>
          <a:noFill/>
        </p:spPr>
        <p:txBody>
          <a:bodyPr wrap="square" rtlCol="0" anchor="ctr">
            <a:spAutoFit/>
          </a:bodyPr>
          <a:lstStyle/>
          <a:p>
            <a:pPr lvl="0" algn="ctr">
              <a:defRPr/>
            </a:pPr>
            <a:r>
              <a:rPr lang="tr-TR" sz="2500" b="1" dirty="0">
                <a:latin typeface="Candara" panose="020E0502030303020204" pitchFamily="34" charset="0"/>
              </a:rPr>
              <a:t>Anonim Şirket Tasfiyeye Giriş</a:t>
            </a:r>
          </a:p>
        </p:txBody>
      </p:sp>
      <p:pic>
        <p:nvPicPr>
          <p:cNvPr id="6" name="Picture 4" descr="türk bayrağı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51172" y="-6452"/>
            <a:ext cx="435804" cy="435804"/>
          </a:xfrm>
          <a:prstGeom prst="rect">
            <a:avLst/>
          </a:prstGeom>
          <a:noFill/>
          <a:extLst>
            <a:ext uri="{909E8E84-426E-40DD-AFC4-6F175D3DCCD1}">
              <a14:hiddenFill xmlns:a14="http://schemas.microsoft.com/office/drawing/2010/main">
                <a:solidFill>
                  <a:srgbClr val="FFFFFF"/>
                </a:solidFill>
              </a14:hiddenFill>
            </a:ext>
          </a:extLst>
        </p:spPr>
      </p:pic>
      <p:sp>
        <p:nvSpPr>
          <p:cNvPr id="9" name="Metin kutusu 8"/>
          <p:cNvSpPr txBox="1"/>
          <p:nvPr/>
        </p:nvSpPr>
        <p:spPr>
          <a:xfrm>
            <a:off x="0" y="430432"/>
            <a:ext cx="12192000" cy="307777"/>
          </a:xfrm>
          <a:prstGeom prst="rect">
            <a:avLst/>
          </a:prstGeom>
          <a:solidFill>
            <a:schemeClr val="tx2"/>
          </a:solidFill>
          <a:ln>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Microsoft YaHei UI Light" panose="020B0502040204020203" pitchFamily="34" charset="-122"/>
              <a:ea typeface="Microsoft YaHei UI Light" panose="020B0502040204020203" pitchFamily="34" charset="-122"/>
              <a:cs typeface="+mn-cs"/>
            </a:endParaRPr>
          </a:p>
        </p:txBody>
      </p:sp>
      <p:pic>
        <p:nvPicPr>
          <p:cNvPr id="23" name="Resim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4" y="-1428"/>
            <a:ext cx="426818" cy="426818"/>
          </a:xfrm>
          <a:prstGeom prst="rect">
            <a:avLst/>
          </a:prstGeom>
        </p:spPr>
      </p:pic>
      <p:pic>
        <p:nvPicPr>
          <p:cNvPr id="24" name="Resim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718" y="-1428"/>
            <a:ext cx="429581" cy="429581"/>
          </a:xfrm>
          <a:prstGeom prst="rect">
            <a:avLst/>
          </a:prstGeom>
        </p:spPr>
      </p:pic>
      <p:pic>
        <p:nvPicPr>
          <p:cNvPr id="25" name="Resim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83498" y="4122"/>
            <a:ext cx="1140269" cy="427366"/>
          </a:xfrm>
          <a:prstGeom prst="rect">
            <a:avLst/>
          </a:prstGeom>
        </p:spPr>
      </p:pic>
      <p:sp>
        <p:nvSpPr>
          <p:cNvPr id="8" name="Metin kutusu 7"/>
          <p:cNvSpPr txBox="1"/>
          <p:nvPr/>
        </p:nvSpPr>
        <p:spPr>
          <a:xfrm>
            <a:off x="4199031" y="2117672"/>
            <a:ext cx="7640373" cy="2831544"/>
          </a:xfrm>
          <a:prstGeom prst="rect">
            <a:avLst/>
          </a:prstGeom>
          <a:noFill/>
        </p:spPr>
        <p:txBody>
          <a:bodyPr wrap="square" rtlCol="0" anchor="ctr">
            <a:spAutoFit/>
          </a:bodyPr>
          <a:lstStyle/>
          <a:p>
            <a:pPr marL="342900" indent="-342900" algn="just">
              <a:buFont typeface="Arial" panose="020B0604020202020204" pitchFamily="34" charset="0"/>
              <a:buChar char="•"/>
            </a:pPr>
            <a:r>
              <a:rPr lang="tr-TR" sz="2500" dirty="0" smtClean="0">
                <a:latin typeface="Candara" panose="020E0502030303020204" pitchFamily="34" charset="0"/>
              </a:rPr>
              <a:t>Yetkili </a:t>
            </a:r>
            <a:r>
              <a:rPr lang="tr-TR" sz="2500" dirty="0" smtClean="0">
                <a:latin typeface="Candara" panose="020E0502030303020204" pitchFamily="34" charset="0"/>
              </a:rPr>
              <a:t>kişiler tarafından tasfiyeye giriş ve tasfiye memurluğuna seçilen/atanan kişiler ile temsil şekillerinin tescili için; </a:t>
            </a:r>
            <a:r>
              <a:rPr lang="tr-TR" sz="2500" b="1" dirty="0" smtClean="0">
                <a:latin typeface="Candara" panose="020E0502030303020204" pitchFamily="34" charset="0"/>
              </a:rPr>
              <a:t>noterce onaylanmış genel kurul toplantı tutanağının </a:t>
            </a:r>
            <a:r>
              <a:rPr lang="tr-TR" sz="2500" dirty="0" smtClean="0">
                <a:latin typeface="Candara" panose="020E0502030303020204" pitchFamily="34" charset="0"/>
              </a:rPr>
              <a:t>veya </a:t>
            </a:r>
            <a:r>
              <a:rPr lang="tr-TR" sz="2500" b="1" dirty="0" smtClean="0">
                <a:latin typeface="Candara" panose="020E0502030303020204" pitchFamily="34" charset="0"/>
              </a:rPr>
              <a:t>mahkeme kararının </a:t>
            </a:r>
            <a:r>
              <a:rPr lang="tr-TR" sz="2500" dirty="0" smtClean="0">
                <a:latin typeface="Candara" panose="020E0502030303020204" pitchFamily="34" charset="0"/>
              </a:rPr>
              <a:t>bir örneği ve ilgili diğer belgeler ile şirketin kayıtlı bulunduğu ticaret sicili müdürlüğüne başvurulur.</a:t>
            </a:r>
          </a:p>
          <a:p>
            <a:endParaRPr lang="tr-TR" sz="2800" dirty="0"/>
          </a:p>
        </p:txBody>
      </p:sp>
      <p:pic>
        <p:nvPicPr>
          <p:cNvPr id="10242" name="Picture 2" descr="C:\Users\HP\Downloads\WhatsApp Image 2024-02-09 at 10.39.48.jpe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445" y="2085530"/>
            <a:ext cx="3948354" cy="3344723"/>
          </a:xfrm>
          <a:prstGeom prst="rect">
            <a:avLst/>
          </a:prstGeom>
          <a:noFill/>
          <a:extLst>
            <a:ext uri="{909E8E84-426E-40DD-AFC4-6F175D3DCCD1}">
              <a14:hiddenFill xmlns:a14="http://schemas.microsoft.com/office/drawing/2010/main">
                <a:solidFill>
                  <a:srgbClr val="FFFFFF"/>
                </a:solidFill>
              </a14:hiddenFill>
            </a:ext>
          </a:extLst>
        </p:spPr>
      </p:pic>
      <p:sp>
        <p:nvSpPr>
          <p:cNvPr id="10" name="Metin kutusu 9"/>
          <p:cNvSpPr txBox="1"/>
          <p:nvPr/>
        </p:nvSpPr>
        <p:spPr>
          <a:xfrm>
            <a:off x="534742" y="1159346"/>
            <a:ext cx="7640373" cy="461665"/>
          </a:xfrm>
          <a:prstGeom prst="rect">
            <a:avLst/>
          </a:prstGeom>
          <a:noFill/>
        </p:spPr>
        <p:txBody>
          <a:bodyPr wrap="square" rtlCol="0" anchor="ctr">
            <a:spAutoFit/>
          </a:bodyPr>
          <a:lstStyle/>
          <a:p>
            <a:r>
              <a:rPr lang="tr-TR" sz="2400" b="1" dirty="0" smtClean="0">
                <a:latin typeface="Candara" panose="020E0502030303020204" pitchFamily="34" charset="0"/>
              </a:rPr>
              <a:t>3.2.Ticaret Sicili Müdürlüğüne Başvuru</a:t>
            </a:r>
            <a:endParaRPr lang="tr-TR" sz="2400" b="1" dirty="0">
              <a:latin typeface="Candara" panose="020E0502030303020204" pitchFamily="34" charset="0"/>
            </a:endParaRPr>
          </a:p>
        </p:txBody>
      </p:sp>
    </p:spTree>
    <p:extLst>
      <p:ext uri="{BB962C8B-B14F-4D97-AF65-F5344CB8AC3E}">
        <p14:creationId xmlns:p14="http://schemas.microsoft.com/office/powerpoint/2010/main" val="30166828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0" y="-21948"/>
            <a:ext cx="12192000" cy="492443"/>
          </a:xfrm>
          <a:prstGeom prst="rect">
            <a:avLst/>
          </a:prstGeom>
          <a:noFill/>
        </p:spPr>
        <p:txBody>
          <a:bodyPr wrap="square" rtlCol="0" anchor="ctr">
            <a:spAutoFit/>
          </a:bodyPr>
          <a:lstStyle/>
          <a:p>
            <a:pPr lvl="0" algn="ctr">
              <a:defRPr/>
            </a:pPr>
            <a:r>
              <a:rPr lang="tr-TR" sz="2500" b="1" dirty="0">
                <a:latin typeface="Candara" panose="020E0502030303020204" pitchFamily="34" charset="0"/>
              </a:rPr>
              <a:t>Anonim Şirket Tasfiyeye Giriş</a:t>
            </a:r>
          </a:p>
        </p:txBody>
      </p:sp>
      <p:pic>
        <p:nvPicPr>
          <p:cNvPr id="6" name="Picture 4" descr="türk bayrağı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51172" y="-6452"/>
            <a:ext cx="435804" cy="435804"/>
          </a:xfrm>
          <a:prstGeom prst="rect">
            <a:avLst/>
          </a:prstGeom>
          <a:noFill/>
          <a:extLst>
            <a:ext uri="{909E8E84-426E-40DD-AFC4-6F175D3DCCD1}">
              <a14:hiddenFill xmlns:a14="http://schemas.microsoft.com/office/drawing/2010/main">
                <a:solidFill>
                  <a:srgbClr val="FFFFFF"/>
                </a:solidFill>
              </a14:hiddenFill>
            </a:ext>
          </a:extLst>
        </p:spPr>
      </p:pic>
      <p:sp>
        <p:nvSpPr>
          <p:cNvPr id="9" name="Metin kutusu 8"/>
          <p:cNvSpPr txBox="1"/>
          <p:nvPr/>
        </p:nvSpPr>
        <p:spPr>
          <a:xfrm>
            <a:off x="0" y="430432"/>
            <a:ext cx="12192000" cy="307777"/>
          </a:xfrm>
          <a:prstGeom prst="rect">
            <a:avLst/>
          </a:prstGeom>
          <a:solidFill>
            <a:schemeClr val="tx2"/>
          </a:solidFill>
          <a:ln>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Microsoft YaHei UI Light" panose="020B0502040204020203" pitchFamily="34" charset="-122"/>
              <a:ea typeface="Microsoft YaHei UI Light" panose="020B0502040204020203" pitchFamily="34" charset="-122"/>
              <a:cs typeface="+mn-cs"/>
            </a:endParaRPr>
          </a:p>
        </p:txBody>
      </p:sp>
      <p:pic>
        <p:nvPicPr>
          <p:cNvPr id="23" name="Resim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4" y="-1428"/>
            <a:ext cx="426818" cy="426818"/>
          </a:xfrm>
          <a:prstGeom prst="rect">
            <a:avLst/>
          </a:prstGeom>
        </p:spPr>
      </p:pic>
      <p:pic>
        <p:nvPicPr>
          <p:cNvPr id="24" name="Resim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5718" y="-1428"/>
            <a:ext cx="429581" cy="429581"/>
          </a:xfrm>
          <a:prstGeom prst="rect">
            <a:avLst/>
          </a:prstGeom>
        </p:spPr>
      </p:pic>
      <p:pic>
        <p:nvPicPr>
          <p:cNvPr id="25" name="Resim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83498" y="4122"/>
            <a:ext cx="1140269" cy="427366"/>
          </a:xfrm>
          <a:prstGeom prst="rect">
            <a:avLst/>
          </a:prstGeom>
        </p:spPr>
      </p:pic>
      <p:graphicFrame>
        <p:nvGraphicFramePr>
          <p:cNvPr id="7" name="Nesne 6"/>
          <p:cNvGraphicFramePr>
            <a:graphicFrameLocks noChangeAspect="1"/>
          </p:cNvGraphicFramePr>
          <p:nvPr>
            <p:extLst>
              <p:ext uri="{D42A27DB-BD31-4B8C-83A1-F6EECF244321}">
                <p14:modId xmlns:p14="http://schemas.microsoft.com/office/powerpoint/2010/main" val="2308063456"/>
              </p:ext>
            </p:extLst>
          </p:nvPr>
        </p:nvGraphicFramePr>
        <p:xfrm>
          <a:off x="304800" y="841961"/>
          <a:ext cx="4716379" cy="5759365"/>
        </p:xfrm>
        <a:graphic>
          <a:graphicData uri="http://schemas.openxmlformats.org/presentationml/2006/ole">
            <mc:AlternateContent xmlns:mc="http://schemas.openxmlformats.org/markup-compatibility/2006">
              <mc:Choice xmlns:v="urn:schemas-microsoft-com:vml" Requires="v">
                <p:oleObj spid="_x0000_s11330" name="Belge" r:id="rId7" imgW="5755343" imgH="8346989" progId="Word.Document.12">
                  <p:embed/>
                </p:oleObj>
              </mc:Choice>
              <mc:Fallback>
                <p:oleObj name="Belge" r:id="rId7" imgW="5755343" imgH="8346989" progId="Word.Document.12">
                  <p:embed/>
                  <p:pic>
                    <p:nvPicPr>
                      <p:cNvPr id="0" name=""/>
                      <p:cNvPicPr/>
                      <p:nvPr/>
                    </p:nvPicPr>
                    <p:blipFill>
                      <a:blip r:embed="rId8"/>
                      <a:stretch>
                        <a:fillRect/>
                      </a:stretch>
                    </p:blipFill>
                    <p:spPr>
                      <a:xfrm>
                        <a:off x="304800" y="841961"/>
                        <a:ext cx="4716379" cy="5759365"/>
                      </a:xfrm>
                      <a:prstGeom prst="rect">
                        <a:avLst/>
                      </a:prstGeom>
                    </p:spPr>
                  </p:pic>
                </p:oleObj>
              </mc:Fallback>
            </mc:AlternateContent>
          </a:graphicData>
        </a:graphic>
      </p:graphicFrame>
      <p:graphicFrame>
        <p:nvGraphicFramePr>
          <p:cNvPr id="2" name="Nesne 1"/>
          <p:cNvGraphicFramePr>
            <a:graphicFrameLocks noChangeAspect="1"/>
          </p:cNvGraphicFramePr>
          <p:nvPr>
            <p:extLst>
              <p:ext uri="{D42A27DB-BD31-4B8C-83A1-F6EECF244321}">
                <p14:modId xmlns:p14="http://schemas.microsoft.com/office/powerpoint/2010/main" val="3466744145"/>
              </p:ext>
            </p:extLst>
          </p:nvPr>
        </p:nvGraphicFramePr>
        <p:xfrm>
          <a:off x="6039852" y="882314"/>
          <a:ext cx="5462337" cy="5558591"/>
        </p:xfrm>
        <a:graphic>
          <a:graphicData uri="http://schemas.openxmlformats.org/presentationml/2006/ole">
            <mc:AlternateContent xmlns:mc="http://schemas.openxmlformats.org/markup-compatibility/2006">
              <mc:Choice xmlns:v="urn:schemas-microsoft-com:vml" Requires="v">
                <p:oleObj spid="_x0000_s11331" name="Acrobat Document" r:id="rId9" imgW="5667190" imgH="8020050" progId="Acrobat.Document.DC">
                  <p:embed/>
                </p:oleObj>
              </mc:Choice>
              <mc:Fallback>
                <p:oleObj name="Acrobat Document" r:id="rId9" imgW="5667190" imgH="8020050" progId="Acrobat.Document.DC">
                  <p:embed/>
                  <p:pic>
                    <p:nvPicPr>
                      <p:cNvPr id="0" name=""/>
                      <p:cNvPicPr/>
                      <p:nvPr/>
                    </p:nvPicPr>
                    <p:blipFill>
                      <a:blip r:embed="rId10"/>
                      <a:stretch>
                        <a:fillRect/>
                      </a:stretch>
                    </p:blipFill>
                    <p:spPr>
                      <a:xfrm>
                        <a:off x="6039852" y="882314"/>
                        <a:ext cx="5462337" cy="5558591"/>
                      </a:xfrm>
                      <a:prstGeom prst="rect">
                        <a:avLst/>
                      </a:prstGeom>
                    </p:spPr>
                  </p:pic>
                </p:oleObj>
              </mc:Fallback>
            </mc:AlternateContent>
          </a:graphicData>
        </a:graphic>
      </p:graphicFrame>
    </p:spTree>
    <p:extLst>
      <p:ext uri="{BB962C8B-B14F-4D97-AF65-F5344CB8AC3E}">
        <p14:creationId xmlns:p14="http://schemas.microsoft.com/office/powerpoint/2010/main" val="37389714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0" y="-21948"/>
            <a:ext cx="12192000" cy="492443"/>
          </a:xfrm>
          <a:prstGeom prst="rect">
            <a:avLst/>
          </a:prstGeom>
          <a:noFill/>
        </p:spPr>
        <p:txBody>
          <a:bodyPr wrap="square" rtlCol="0" anchor="ctr">
            <a:spAutoFit/>
          </a:bodyPr>
          <a:lstStyle/>
          <a:p>
            <a:pPr lvl="0" algn="ctr">
              <a:defRPr/>
            </a:pPr>
            <a:r>
              <a:rPr lang="tr-TR" sz="2500" b="1" dirty="0">
                <a:latin typeface="Candara" panose="020E0502030303020204" pitchFamily="34" charset="0"/>
              </a:rPr>
              <a:t>Anonim Şirket Tasfiyeye Giriş</a:t>
            </a:r>
          </a:p>
        </p:txBody>
      </p:sp>
      <p:pic>
        <p:nvPicPr>
          <p:cNvPr id="6" name="Picture 4" descr="türk bayrağı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51172" y="-6452"/>
            <a:ext cx="435804" cy="435804"/>
          </a:xfrm>
          <a:prstGeom prst="rect">
            <a:avLst/>
          </a:prstGeom>
          <a:noFill/>
          <a:extLst>
            <a:ext uri="{909E8E84-426E-40DD-AFC4-6F175D3DCCD1}">
              <a14:hiddenFill xmlns:a14="http://schemas.microsoft.com/office/drawing/2010/main">
                <a:solidFill>
                  <a:srgbClr val="FFFFFF"/>
                </a:solidFill>
              </a14:hiddenFill>
            </a:ext>
          </a:extLst>
        </p:spPr>
      </p:pic>
      <p:sp>
        <p:nvSpPr>
          <p:cNvPr id="9" name="Metin kutusu 8"/>
          <p:cNvSpPr txBox="1"/>
          <p:nvPr/>
        </p:nvSpPr>
        <p:spPr>
          <a:xfrm>
            <a:off x="0" y="430432"/>
            <a:ext cx="12192000" cy="307777"/>
          </a:xfrm>
          <a:prstGeom prst="rect">
            <a:avLst/>
          </a:prstGeom>
          <a:solidFill>
            <a:schemeClr val="tx2"/>
          </a:solidFill>
          <a:ln>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Microsoft YaHei UI Light" panose="020B0502040204020203" pitchFamily="34" charset="-122"/>
              <a:ea typeface="Microsoft YaHei UI Light" panose="020B0502040204020203" pitchFamily="34" charset="-122"/>
              <a:cs typeface="+mn-cs"/>
            </a:endParaRPr>
          </a:p>
        </p:txBody>
      </p:sp>
      <p:pic>
        <p:nvPicPr>
          <p:cNvPr id="23" name="Resim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4" y="-1428"/>
            <a:ext cx="426818" cy="426818"/>
          </a:xfrm>
          <a:prstGeom prst="rect">
            <a:avLst/>
          </a:prstGeom>
        </p:spPr>
      </p:pic>
      <p:pic>
        <p:nvPicPr>
          <p:cNvPr id="24" name="Resim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5718" y="-1428"/>
            <a:ext cx="429581" cy="429581"/>
          </a:xfrm>
          <a:prstGeom prst="rect">
            <a:avLst/>
          </a:prstGeom>
        </p:spPr>
      </p:pic>
      <p:pic>
        <p:nvPicPr>
          <p:cNvPr id="25" name="Resim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83498" y="4122"/>
            <a:ext cx="1140269" cy="427366"/>
          </a:xfrm>
          <a:prstGeom prst="rect">
            <a:avLst/>
          </a:prstGeom>
        </p:spPr>
      </p:pic>
      <p:graphicFrame>
        <p:nvGraphicFramePr>
          <p:cNvPr id="4" name="Nesne 3"/>
          <p:cNvGraphicFramePr>
            <a:graphicFrameLocks noChangeAspect="1"/>
          </p:cNvGraphicFramePr>
          <p:nvPr>
            <p:extLst>
              <p:ext uri="{D42A27DB-BD31-4B8C-83A1-F6EECF244321}">
                <p14:modId xmlns:p14="http://schemas.microsoft.com/office/powerpoint/2010/main" val="4266759526"/>
              </p:ext>
            </p:extLst>
          </p:nvPr>
        </p:nvGraphicFramePr>
        <p:xfrm>
          <a:off x="970713" y="1009902"/>
          <a:ext cx="7772234" cy="5118182"/>
        </p:xfrm>
        <a:graphic>
          <a:graphicData uri="http://schemas.openxmlformats.org/presentationml/2006/ole">
            <mc:AlternateContent xmlns:mc="http://schemas.openxmlformats.org/markup-compatibility/2006">
              <mc:Choice xmlns:v="urn:schemas-microsoft-com:vml" Requires="v">
                <p:oleObj spid="_x0000_s12322" name="Belge" r:id="rId7" imgW="5755343" imgH="2884127" progId="Word.Document.12">
                  <p:embed/>
                </p:oleObj>
              </mc:Choice>
              <mc:Fallback>
                <p:oleObj name="Belge" r:id="rId7" imgW="5755343" imgH="2884127" progId="Word.Document.12">
                  <p:embed/>
                  <p:pic>
                    <p:nvPicPr>
                      <p:cNvPr id="0" name=""/>
                      <p:cNvPicPr/>
                      <p:nvPr/>
                    </p:nvPicPr>
                    <p:blipFill>
                      <a:blip r:embed="rId8"/>
                      <a:stretch>
                        <a:fillRect/>
                      </a:stretch>
                    </p:blipFill>
                    <p:spPr>
                      <a:xfrm>
                        <a:off x="970713" y="1009902"/>
                        <a:ext cx="7772234" cy="5118182"/>
                      </a:xfrm>
                      <a:prstGeom prst="rect">
                        <a:avLst/>
                      </a:prstGeom>
                    </p:spPr>
                  </p:pic>
                </p:oleObj>
              </mc:Fallback>
            </mc:AlternateContent>
          </a:graphicData>
        </a:graphic>
      </p:graphicFrame>
    </p:spTree>
    <p:extLst>
      <p:ext uri="{BB962C8B-B14F-4D97-AF65-F5344CB8AC3E}">
        <p14:creationId xmlns:p14="http://schemas.microsoft.com/office/powerpoint/2010/main" val="9599617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0" y="-21948"/>
            <a:ext cx="12192000" cy="492443"/>
          </a:xfrm>
          <a:prstGeom prst="rect">
            <a:avLst/>
          </a:prstGeom>
          <a:noFill/>
        </p:spPr>
        <p:txBody>
          <a:bodyPr wrap="square" rtlCol="0" anchor="ctr">
            <a:spAutoFit/>
          </a:bodyPr>
          <a:lstStyle/>
          <a:p>
            <a:pPr lvl="0" algn="ctr">
              <a:defRPr/>
            </a:pPr>
            <a:r>
              <a:rPr lang="tr-TR" sz="2500" b="1" dirty="0">
                <a:latin typeface="Candara" panose="020E0502030303020204" pitchFamily="34" charset="0"/>
              </a:rPr>
              <a:t>Anonim Şirket Tasfiyeye Giriş</a:t>
            </a:r>
          </a:p>
        </p:txBody>
      </p:sp>
      <p:pic>
        <p:nvPicPr>
          <p:cNvPr id="6" name="Picture 4" descr="türk bayrağı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51172" y="-6452"/>
            <a:ext cx="435804" cy="435804"/>
          </a:xfrm>
          <a:prstGeom prst="rect">
            <a:avLst/>
          </a:prstGeom>
          <a:noFill/>
          <a:extLst>
            <a:ext uri="{909E8E84-426E-40DD-AFC4-6F175D3DCCD1}">
              <a14:hiddenFill xmlns:a14="http://schemas.microsoft.com/office/drawing/2010/main">
                <a:solidFill>
                  <a:srgbClr val="FFFFFF"/>
                </a:solidFill>
              </a14:hiddenFill>
            </a:ext>
          </a:extLst>
        </p:spPr>
      </p:pic>
      <p:sp>
        <p:nvSpPr>
          <p:cNvPr id="9" name="Metin kutusu 8"/>
          <p:cNvSpPr txBox="1"/>
          <p:nvPr/>
        </p:nvSpPr>
        <p:spPr>
          <a:xfrm>
            <a:off x="0" y="430432"/>
            <a:ext cx="12192000" cy="307777"/>
          </a:xfrm>
          <a:prstGeom prst="rect">
            <a:avLst/>
          </a:prstGeom>
          <a:solidFill>
            <a:schemeClr val="tx2"/>
          </a:solidFill>
          <a:ln>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Microsoft YaHei UI Light" panose="020B0502040204020203" pitchFamily="34" charset="-122"/>
              <a:ea typeface="Microsoft YaHei UI Light" panose="020B0502040204020203" pitchFamily="34" charset="-122"/>
              <a:cs typeface="+mn-cs"/>
            </a:endParaRPr>
          </a:p>
        </p:txBody>
      </p:sp>
      <p:pic>
        <p:nvPicPr>
          <p:cNvPr id="23" name="Resim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4" y="-1428"/>
            <a:ext cx="426818" cy="426818"/>
          </a:xfrm>
          <a:prstGeom prst="rect">
            <a:avLst/>
          </a:prstGeom>
        </p:spPr>
      </p:pic>
      <p:pic>
        <p:nvPicPr>
          <p:cNvPr id="24" name="Resim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718" y="-1428"/>
            <a:ext cx="429581" cy="429581"/>
          </a:xfrm>
          <a:prstGeom prst="rect">
            <a:avLst/>
          </a:prstGeom>
        </p:spPr>
      </p:pic>
      <p:pic>
        <p:nvPicPr>
          <p:cNvPr id="25" name="Resim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83498" y="4122"/>
            <a:ext cx="1140269" cy="427366"/>
          </a:xfrm>
          <a:prstGeom prst="rect">
            <a:avLst/>
          </a:prstGeom>
        </p:spPr>
      </p:pic>
      <p:sp>
        <p:nvSpPr>
          <p:cNvPr id="8" name="Metin kutusu 7"/>
          <p:cNvSpPr txBox="1"/>
          <p:nvPr/>
        </p:nvSpPr>
        <p:spPr>
          <a:xfrm>
            <a:off x="312819" y="5132132"/>
            <a:ext cx="11381875" cy="1292662"/>
          </a:xfrm>
          <a:prstGeom prst="rect">
            <a:avLst/>
          </a:prstGeom>
          <a:noFill/>
        </p:spPr>
        <p:txBody>
          <a:bodyPr wrap="square" rtlCol="0" anchor="ctr">
            <a:spAutoFit/>
          </a:bodyPr>
          <a:lstStyle/>
          <a:p>
            <a:pPr marL="342900" lvl="0" indent="-342900" algn="just">
              <a:buFont typeface="Arial" panose="020B0604020202020204" pitchFamily="34" charset="0"/>
              <a:buChar char="•"/>
            </a:pPr>
            <a:r>
              <a:rPr lang="tr-TR" sz="2500" dirty="0">
                <a:latin typeface="Candara" panose="020E0502030303020204" pitchFamily="34" charset="0"/>
              </a:rPr>
              <a:t>Tasfiyeye giren şirketin ticaret </a:t>
            </a:r>
            <a:r>
              <a:rPr lang="tr-TR" sz="2500" dirty="0" err="1">
                <a:latin typeface="Candara" panose="020E0502030303020204" pitchFamily="34" charset="0"/>
              </a:rPr>
              <a:t>ünvanına</a:t>
            </a:r>
            <a:r>
              <a:rPr lang="tr-TR" sz="2500" dirty="0">
                <a:latin typeface="Candara" panose="020E0502030303020204" pitchFamily="34" charset="0"/>
              </a:rPr>
              <a:t> </a:t>
            </a:r>
            <a:r>
              <a:rPr lang="tr-TR" sz="2500" b="1" dirty="0">
                <a:latin typeface="Candara" panose="020E0502030303020204" pitchFamily="34" charset="0"/>
              </a:rPr>
              <a:t>“Tasfiye Halinde” </a:t>
            </a:r>
            <a:r>
              <a:rPr lang="tr-TR" sz="2500" dirty="0">
                <a:latin typeface="Candara" panose="020E0502030303020204" pitchFamily="34" charset="0"/>
              </a:rPr>
              <a:t>ibaresi de eklenir. Bu durumda </a:t>
            </a:r>
            <a:r>
              <a:rPr lang="tr-TR" sz="2500" dirty="0" err="1">
                <a:latin typeface="Candara" panose="020E0502030303020204" pitchFamily="34" charset="0"/>
              </a:rPr>
              <a:t>ünvan</a:t>
            </a:r>
            <a:r>
              <a:rPr lang="tr-TR" sz="2500" dirty="0">
                <a:latin typeface="Candara" panose="020E0502030303020204" pitchFamily="34" charset="0"/>
              </a:rPr>
              <a:t> maddesinin tadiline gerek yoktur</a:t>
            </a:r>
            <a:r>
              <a:rPr lang="tr-TR" sz="2500" dirty="0" smtClean="0">
                <a:latin typeface="Candara" panose="020E0502030303020204" pitchFamily="34" charset="0"/>
              </a:rPr>
              <a:t>.</a:t>
            </a:r>
            <a:endParaRPr lang="tr-TR" sz="2500" dirty="0">
              <a:latin typeface="Candara" panose="020E0502030303020204" pitchFamily="34" charset="0"/>
            </a:endParaRPr>
          </a:p>
          <a:p>
            <a:endParaRPr lang="tr-TR" sz="2800" dirty="0"/>
          </a:p>
        </p:txBody>
      </p:sp>
      <p:graphicFrame>
        <p:nvGraphicFramePr>
          <p:cNvPr id="2" name="Tablo 1"/>
          <p:cNvGraphicFramePr>
            <a:graphicFrameLocks noGrp="1"/>
          </p:cNvGraphicFramePr>
          <p:nvPr>
            <p:extLst>
              <p:ext uri="{D42A27DB-BD31-4B8C-83A1-F6EECF244321}">
                <p14:modId xmlns:p14="http://schemas.microsoft.com/office/powerpoint/2010/main" val="2413196878"/>
              </p:ext>
            </p:extLst>
          </p:nvPr>
        </p:nvGraphicFramePr>
        <p:xfrm>
          <a:off x="555115" y="2116341"/>
          <a:ext cx="10193095" cy="2678084"/>
        </p:xfrm>
        <a:graphic>
          <a:graphicData uri="http://schemas.openxmlformats.org/drawingml/2006/table">
            <a:tbl>
              <a:tblPr/>
              <a:tblGrid>
                <a:gridCol w="1511482"/>
                <a:gridCol w="3002708"/>
                <a:gridCol w="2783306"/>
                <a:gridCol w="2895599"/>
              </a:tblGrid>
              <a:tr h="321962">
                <a:tc>
                  <a:txBody>
                    <a:bodyPr/>
                    <a:lstStyle/>
                    <a:p>
                      <a:pPr>
                        <a:spcAft>
                          <a:spcPts val="0"/>
                        </a:spcAft>
                      </a:pPr>
                      <a:r>
                        <a:rPr lang="tr-TR" sz="1200" b="1" dirty="0" err="1">
                          <a:effectLst/>
                        </a:rPr>
                        <a:t>S.No</a:t>
                      </a:r>
                      <a:r>
                        <a:rPr lang="tr-TR" sz="1200" b="1" dirty="0">
                          <a:effectLst/>
                        </a:rPr>
                        <a:t>.</a:t>
                      </a:r>
                      <a:endParaRPr lang="tr-TR" sz="1200" dirty="0">
                        <a:effectLst/>
                      </a:endParaRPr>
                    </a:p>
                  </a:txBody>
                  <a:tcPr marL="47297" marR="47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b="1">
                          <a:effectLst/>
                        </a:rPr>
                        <a:t>Açıklama</a:t>
                      </a:r>
                      <a:endParaRPr lang="tr-TR" sz="1200">
                        <a:effectLst/>
                      </a:endParaRPr>
                    </a:p>
                  </a:txBody>
                  <a:tcPr marL="47297" marR="47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b="1" dirty="0">
                          <a:effectLst/>
                        </a:rPr>
                        <a:t>HTS Kodu</a:t>
                      </a:r>
                      <a:endParaRPr lang="tr-TR" sz="1200" dirty="0">
                        <a:effectLst/>
                      </a:endParaRPr>
                    </a:p>
                  </a:txBody>
                  <a:tcPr marL="47297" marR="47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b="1" dirty="0">
                          <a:effectLst/>
                        </a:rPr>
                        <a:t>01.01.2024 - 31.12.2024</a:t>
                      </a:r>
                      <a:endParaRPr lang="tr-TR" sz="1200" dirty="0">
                        <a:effectLst/>
                      </a:endParaRPr>
                    </a:p>
                  </a:txBody>
                  <a:tcPr marL="47297" marR="47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82943">
                <a:tc>
                  <a:txBody>
                    <a:bodyPr/>
                    <a:lstStyle/>
                    <a:p>
                      <a:pPr>
                        <a:spcAft>
                          <a:spcPts val="0"/>
                        </a:spcAft>
                      </a:pPr>
                      <a:r>
                        <a:rPr lang="tr-TR" sz="1200">
                          <a:effectLst/>
                        </a:rPr>
                        <a:t>1</a:t>
                      </a:r>
                    </a:p>
                  </a:txBody>
                  <a:tcPr marL="47297" marR="47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200" dirty="0">
                          <a:effectLst/>
                        </a:rPr>
                        <a:t>Tasfiyeye giriş Tescil Harç Bedeli</a:t>
                      </a:r>
                    </a:p>
                    <a:p>
                      <a:pPr>
                        <a:spcAft>
                          <a:spcPts val="0"/>
                        </a:spcAft>
                      </a:pPr>
                      <a:r>
                        <a:rPr lang="tr-TR" sz="1200" dirty="0">
                          <a:effectLst/>
                        </a:rPr>
                        <a:t> </a:t>
                      </a:r>
                    </a:p>
                  </a:txBody>
                  <a:tcPr marL="47297" marR="47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a:effectLst/>
                        </a:rPr>
                        <a:t>303</a:t>
                      </a:r>
                    </a:p>
                  </a:txBody>
                  <a:tcPr marL="47297" marR="47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tr-TR" sz="1200" dirty="0">
                          <a:effectLst/>
                        </a:rPr>
                        <a:t>5.022,60 ₺</a:t>
                      </a:r>
                    </a:p>
                  </a:txBody>
                  <a:tcPr marL="47297" marR="47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82943">
                <a:tc>
                  <a:txBody>
                    <a:bodyPr/>
                    <a:lstStyle/>
                    <a:p>
                      <a:pPr>
                        <a:spcAft>
                          <a:spcPts val="0"/>
                        </a:spcAft>
                      </a:pPr>
                      <a:r>
                        <a:rPr lang="tr-TR" sz="1200">
                          <a:effectLst/>
                        </a:rPr>
                        <a:t> </a:t>
                      </a:r>
                    </a:p>
                  </a:txBody>
                  <a:tcPr marL="47297" marR="47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200" dirty="0">
                          <a:effectLst/>
                        </a:rPr>
                        <a:t>Tasfiye memuru atama harç bedeli ( kişi başı )</a:t>
                      </a:r>
                    </a:p>
                  </a:txBody>
                  <a:tcPr marL="47297" marR="47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a:effectLst/>
                        </a:rPr>
                        <a:t>203</a:t>
                      </a:r>
                    </a:p>
                  </a:txBody>
                  <a:tcPr marL="47297" marR="47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tr-TR" sz="1200" dirty="0">
                          <a:effectLst/>
                        </a:rPr>
                        <a:t>5.022,60 ₺</a:t>
                      </a:r>
                    </a:p>
                  </a:txBody>
                  <a:tcPr marL="47297" marR="47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0981">
                <a:tc>
                  <a:txBody>
                    <a:bodyPr/>
                    <a:lstStyle/>
                    <a:p>
                      <a:pPr>
                        <a:spcAft>
                          <a:spcPts val="0"/>
                        </a:spcAft>
                      </a:pPr>
                      <a:r>
                        <a:rPr lang="tr-TR" sz="1200">
                          <a:effectLst/>
                        </a:rPr>
                        <a:t>2</a:t>
                      </a:r>
                    </a:p>
                  </a:txBody>
                  <a:tcPr marL="47297" marR="47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200" dirty="0">
                          <a:effectLst/>
                        </a:rPr>
                        <a:t>Tasdikname</a:t>
                      </a:r>
                    </a:p>
                  </a:txBody>
                  <a:tcPr marL="47297" marR="47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a:effectLst/>
                        </a:rPr>
                        <a:t>502</a:t>
                      </a:r>
                    </a:p>
                  </a:txBody>
                  <a:tcPr marL="47297" marR="47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tr-TR" sz="1200">
                          <a:effectLst/>
                        </a:rPr>
                        <a:t>523,30 ₺</a:t>
                      </a:r>
                    </a:p>
                  </a:txBody>
                  <a:tcPr marL="47297" marR="47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1471">
                <a:tc>
                  <a:txBody>
                    <a:bodyPr/>
                    <a:lstStyle/>
                    <a:p>
                      <a:pPr>
                        <a:spcAft>
                          <a:spcPts val="0"/>
                        </a:spcAft>
                      </a:pPr>
                      <a:r>
                        <a:rPr lang="tr-TR" sz="1200">
                          <a:effectLst/>
                        </a:rPr>
                        <a:t>3</a:t>
                      </a:r>
                    </a:p>
                  </a:txBody>
                  <a:tcPr marL="47297" marR="47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200">
                          <a:effectLst/>
                        </a:rPr>
                        <a:t>İlan Ücreti</a:t>
                      </a:r>
                    </a:p>
                  </a:txBody>
                  <a:tcPr marL="47297" marR="47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a:effectLst/>
                        </a:rPr>
                        <a:t>801</a:t>
                      </a:r>
                    </a:p>
                  </a:txBody>
                  <a:tcPr marL="47297" marR="47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tr-TR" sz="1200" dirty="0">
                          <a:effectLst/>
                        </a:rPr>
                        <a:t>Kelime sayısı x 2,95 ₺</a:t>
                      </a:r>
                    </a:p>
                  </a:txBody>
                  <a:tcPr marL="47297" marR="47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965885">
                <a:tc>
                  <a:txBody>
                    <a:bodyPr/>
                    <a:lstStyle/>
                    <a:p>
                      <a:pPr>
                        <a:spcAft>
                          <a:spcPts val="0"/>
                        </a:spcAft>
                      </a:pPr>
                      <a:r>
                        <a:rPr lang="tr-TR" sz="1200">
                          <a:effectLst/>
                        </a:rPr>
                        <a:t>4</a:t>
                      </a:r>
                    </a:p>
                  </a:txBody>
                  <a:tcPr marL="47297" marR="47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200">
                          <a:effectLst/>
                        </a:rPr>
                        <a:t>Oda Hizmet bedeli</a:t>
                      </a:r>
                    </a:p>
                  </a:txBody>
                  <a:tcPr marL="47297" marR="47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a:effectLst/>
                        </a:rPr>
                        <a:t> </a:t>
                      </a:r>
                    </a:p>
                  </a:txBody>
                  <a:tcPr marL="47297" marR="47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200" dirty="0">
                          <a:effectLst/>
                        </a:rPr>
                        <a:t>Asgari ücret brütünün %50’sine kadar Oda Meclisince belirlenmektedir.</a:t>
                      </a:r>
                    </a:p>
                  </a:txBody>
                  <a:tcPr marL="47297" marR="47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11" name="Metin kutusu 10"/>
          <p:cNvSpPr txBox="1"/>
          <p:nvPr/>
        </p:nvSpPr>
        <p:spPr>
          <a:xfrm>
            <a:off x="455718" y="991926"/>
            <a:ext cx="11038450" cy="1292662"/>
          </a:xfrm>
          <a:prstGeom prst="rect">
            <a:avLst/>
          </a:prstGeom>
          <a:noFill/>
        </p:spPr>
        <p:txBody>
          <a:bodyPr wrap="square" rtlCol="0" anchor="ctr">
            <a:spAutoFit/>
          </a:bodyPr>
          <a:lstStyle/>
          <a:p>
            <a:pPr marL="342900" indent="-342900" algn="just">
              <a:buFont typeface="Arial" panose="020B0604020202020204" pitchFamily="34" charset="0"/>
              <a:buChar char="•"/>
            </a:pPr>
            <a:r>
              <a:rPr lang="tr-TR" sz="2500" dirty="0">
                <a:latin typeface="Candara" panose="020E0502030303020204" pitchFamily="34" charset="0"/>
              </a:rPr>
              <a:t>Ticaret sicil harcı ve ilan ücreti ticaret sicili müdürlüğünün kurulu olduğu odaya ödenir ve ilgili hususlar tescil ettirilir.</a:t>
            </a:r>
          </a:p>
          <a:p>
            <a:endParaRPr lang="tr-TR" sz="2800" dirty="0"/>
          </a:p>
        </p:txBody>
      </p:sp>
    </p:spTree>
    <p:extLst>
      <p:ext uri="{BB962C8B-B14F-4D97-AF65-F5344CB8AC3E}">
        <p14:creationId xmlns:p14="http://schemas.microsoft.com/office/powerpoint/2010/main" val="41210680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0" y="-21948"/>
            <a:ext cx="12192000" cy="492443"/>
          </a:xfrm>
          <a:prstGeom prst="rect">
            <a:avLst/>
          </a:prstGeom>
          <a:noFill/>
        </p:spPr>
        <p:txBody>
          <a:bodyPr wrap="square" rtlCol="0" anchor="ctr">
            <a:spAutoFit/>
          </a:bodyPr>
          <a:lstStyle/>
          <a:p>
            <a:pPr lvl="0" algn="ctr">
              <a:defRPr/>
            </a:pPr>
            <a:r>
              <a:rPr lang="tr-TR" sz="2500" b="1" dirty="0">
                <a:latin typeface="Candara" panose="020E0502030303020204" pitchFamily="34" charset="0"/>
              </a:rPr>
              <a:t>Anonim Şirket Tasfiyeye Giriş</a:t>
            </a:r>
          </a:p>
        </p:txBody>
      </p:sp>
      <p:pic>
        <p:nvPicPr>
          <p:cNvPr id="6" name="Picture 4" descr="türk bayrağı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51172" y="-6452"/>
            <a:ext cx="435804" cy="435804"/>
          </a:xfrm>
          <a:prstGeom prst="rect">
            <a:avLst/>
          </a:prstGeom>
          <a:noFill/>
          <a:extLst>
            <a:ext uri="{909E8E84-426E-40DD-AFC4-6F175D3DCCD1}">
              <a14:hiddenFill xmlns:a14="http://schemas.microsoft.com/office/drawing/2010/main">
                <a:solidFill>
                  <a:srgbClr val="FFFFFF"/>
                </a:solidFill>
              </a14:hiddenFill>
            </a:ext>
          </a:extLst>
        </p:spPr>
      </p:pic>
      <p:sp>
        <p:nvSpPr>
          <p:cNvPr id="9" name="Metin kutusu 8"/>
          <p:cNvSpPr txBox="1"/>
          <p:nvPr/>
        </p:nvSpPr>
        <p:spPr>
          <a:xfrm>
            <a:off x="0" y="430432"/>
            <a:ext cx="12192000" cy="307777"/>
          </a:xfrm>
          <a:prstGeom prst="rect">
            <a:avLst/>
          </a:prstGeom>
          <a:solidFill>
            <a:schemeClr val="tx2"/>
          </a:solidFill>
          <a:ln>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Microsoft YaHei UI Light" panose="020B0502040204020203" pitchFamily="34" charset="-122"/>
              <a:ea typeface="Microsoft YaHei UI Light" panose="020B0502040204020203" pitchFamily="34" charset="-122"/>
              <a:cs typeface="+mn-cs"/>
            </a:endParaRPr>
          </a:p>
        </p:txBody>
      </p:sp>
      <p:pic>
        <p:nvPicPr>
          <p:cNvPr id="23" name="Resim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4" y="-1428"/>
            <a:ext cx="426818" cy="426818"/>
          </a:xfrm>
          <a:prstGeom prst="rect">
            <a:avLst/>
          </a:prstGeom>
        </p:spPr>
      </p:pic>
      <p:pic>
        <p:nvPicPr>
          <p:cNvPr id="24" name="Resim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718" y="-1428"/>
            <a:ext cx="429581" cy="429581"/>
          </a:xfrm>
          <a:prstGeom prst="rect">
            <a:avLst/>
          </a:prstGeom>
        </p:spPr>
      </p:pic>
      <p:pic>
        <p:nvPicPr>
          <p:cNvPr id="25" name="Resim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83498" y="4122"/>
            <a:ext cx="1140269" cy="427366"/>
          </a:xfrm>
          <a:prstGeom prst="rect">
            <a:avLst/>
          </a:prstGeom>
        </p:spPr>
      </p:pic>
      <p:sp>
        <p:nvSpPr>
          <p:cNvPr id="8" name="Metin kutusu 7"/>
          <p:cNvSpPr txBox="1"/>
          <p:nvPr/>
        </p:nvSpPr>
        <p:spPr>
          <a:xfrm>
            <a:off x="5184" y="738209"/>
            <a:ext cx="12192000" cy="5139869"/>
          </a:xfrm>
          <a:prstGeom prst="rect">
            <a:avLst/>
          </a:prstGeom>
          <a:noFill/>
        </p:spPr>
        <p:txBody>
          <a:bodyPr wrap="square" rtlCol="0" anchor="ctr">
            <a:spAutoFit/>
          </a:bodyPr>
          <a:lstStyle/>
          <a:p>
            <a:r>
              <a:rPr lang="tr-TR" sz="2800" b="1" dirty="0" smtClean="0"/>
              <a:t>                                                </a:t>
            </a:r>
            <a:r>
              <a:rPr lang="tr-TR" sz="2500" b="1" dirty="0" smtClean="0">
                <a:solidFill>
                  <a:srgbClr val="7030A0"/>
                </a:solidFill>
                <a:latin typeface="Candara" panose="020E0502030303020204" pitchFamily="34" charset="0"/>
              </a:rPr>
              <a:t>DÖRDÜNCÜ KISIM</a:t>
            </a:r>
          </a:p>
          <a:p>
            <a:pPr algn="ctr"/>
            <a:endParaRPr lang="tr-TR" sz="2500" dirty="0" smtClean="0">
              <a:solidFill>
                <a:srgbClr val="7030A0"/>
              </a:solidFill>
              <a:latin typeface="Candara" panose="020E0502030303020204" pitchFamily="34" charset="0"/>
            </a:endParaRPr>
          </a:p>
          <a:p>
            <a:pPr algn="just"/>
            <a:r>
              <a:rPr lang="tr-TR" sz="2500" b="1" dirty="0" smtClean="0">
                <a:latin typeface="Candara" panose="020E0502030303020204" pitchFamily="34" charset="0"/>
              </a:rPr>
              <a:t>TESCİL </a:t>
            </a:r>
            <a:r>
              <a:rPr lang="tr-TR" sz="2500" b="1" dirty="0">
                <a:latin typeface="Candara" panose="020E0502030303020204" pitchFamily="34" charset="0"/>
              </a:rPr>
              <a:t>EDİLEN OLGULAR İLE ALACAKLILARA ÇAĞRI İLANININ TÜRKİYE TİCARET SİCİLİ GAZETESİ’NDE </a:t>
            </a:r>
            <a:r>
              <a:rPr lang="tr-TR" sz="2500" b="1" dirty="0" smtClean="0">
                <a:latin typeface="Candara" panose="020E0502030303020204" pitchFamily="34" charset="0"/>
              </a:rPr>
              <a:t>YAYINLANMASI</a:t>
            </a:r>
          </a:p>
          <a:p>
            <a:pPr marL="342900" lvl="0" indent="-342900" algn="just">
              <a:buFont typeface="Arial" panose="020B0604020202020204" pitchFamily="34" charset="0"/>
              <a:buChar char="•"/>
            </a:pPr>
            <a:endParaRPr lang="tr-TR" sz="2500" dirty="0" smtClean="0">
              <a:latin typeface="Candara" panose="020E0502030303020204" pitchFamily="34" charset="0"/>
            </a:endParaRPr>
          </a:p>
          <a:p>
            <a:pPr marL="342900" lvl="0" indent="-342900" algn="just">
              <a:buFont typeface="Arial" panose="020B0604020202020204" pitchFamily="34" charset="0"/>
              <a:buChar char="•"/>
            </a:pPr>
            <a:r>
              <a:rPr lang="tr-TR" sz="2500" dirty="0" smtClean="0">
                <a:latin typeface="Candara" panose="020E0502030303020204" pitchFamily="34" charset="0"/>
              </a:rPr>
              <a:t>Tescil </a:t>
            </a:r>
            <a:r>
              <a:rPr lang="tr-TR" sz="2500" dirty="0">
                <a:latin typeface="Candara" panose="020E0502030303020204" pitchFamily="34" charset="0"/>
              </a:rPr>
              <a:t>edilen olgulara ilişkin ilan ticaret sicili müdürlüğünce Türkiye Ticaret Sicili Gazetesine iletilmek suretiyle yayınlanır.</a:t>
            </a:r>
          </a:p>
          <a:p>
            <a:pPr marL="342900" lvl="0" indent="-342900" algn="just">
              <a:buFont typeface="Arial" panose="020B0604020202020204" pitchFamily="34" charset="0"/>
              <a:buChar char="•"/>
            </a:pPr>
            <a:r>
              <a:rPr lang="tr-TR" sz="2500" dirty="0">
                <a:latin typeface="Candara" panose="020E0502030303020204" pitchFamily="34" charset="0"/>
              </a:rPr>
              <a:t>Tasfiye memurlarının sorumluluğunda olan tasfiyeden dolayı alacaklılara çağrı ilanları </a:t>
            </a:r>
            <a:r>
              <a:rPr lang="tr-TR" sz="2500" b="1" dirty="0">
                <a:latin typeface="Candara" panose="020E0502030303020204" pitchFamily="34" charset="0"/>
              </a:rPr>
              <a:t>(birer hafta ara ile üç kere) </a:t>
            </a:r>
            <a:r>
              <a:rPr lang="tr-TR" sz="2500" dirty="0">
                <a:latin typeface="Candara" panose="020E0502030303020204" pitchFamily="34" charset="0"/>
              </a:rPr>
              <a:t>Türkiye Ticaret Sicili Gazetesinde ilan edilmek üzere ticaret sicili müdürlüğü veya tasfiye memurlarınca yayına gönderilir.  </a:t>
            </a:r>
          </a:p>
          <a:p>
            <a:pPr marL="342900" indent="-342900" algn="just">
              <a:buFont typeface="Arial" panose="020B0604020202020204" pitchFamily="34" charset="0"/>
              <a:buChar char="•"/>
            </a:pPr>
            <a:r>
              <a:rPr lang="tr-TR" sz="2500" dirty="0" smtClean="0">
                <a:latin typeface="Candara" panose="020E0502030303020204" pitchFamily="34" charset="0"/>
              </a:rPr>
              <a:t>Tasfiye </a:t>
            </a:r>
            <a:r>
              <a:rPr lang="tr-TR" sz="2500" dirty="0">
                <a:latin typeface="Candara" panose="020E0502030303020204" pitchFamily="34" charset="0"/>
              </a:rPr>
              <a:t>adresinin değişmesi halinde alacaklılara </a:t>
            </a:r>
            <a:r>
              <a:rPr lang="tr-TR" sz="2500" b="1" dirty="0">
                <a:latin typeface="Candara" panose="020E0502030303020204" pitchFamily="34" charset="0"/>
              </a:rPr>
              <a:t>çağrı ilanı yeniden yayınlanmalıdır. </a:t>
            </a:r>
            <a:r>
              <a:rPr lang="tr-TR" sz="2500" dirty="0">
                <a:latin typeface="Candara" panose="020E0502030303020204" pitchFamily="34" charset="0"/>
              </a:rPr>
              <a:t>Bu durumda, bekleme süresi alacaklılara çağrı ilanlarının üçüncüsünün yayın tarihinden itibaren yeniden başlayacaktır.</a:t>
            </a:r>
          </a:p>
        </p:txBody>
      </p:sp>
    </p:spTree>
    <p:extLst>
      <p:ext uri="{BB962C8B-B14F-4D97-AF65-F5344CB8AC3E}">
        <p14:creationId xmlns:p14="http://schemas.microsoft.com/office/powerpoint/2010/main" val="18223684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0" y="-21948"/>
            <a:ext cx="12192000" cy="492443"/>
          </a:xfrm>
          <a:prstGeom prst="rect">
            <a:avLst/>
          </a:prstGeom>
          <a:noFill/>
        </p:spPr>
        <p:txBody>
          <a:bodyPr wrap="square" rtlCol="0" anchor="ctr">
            <a:spAutoFit/>
          </a:bodyPr>
          <a:lstStyle/>
          <a:p>
            <a:pPr lvl="0" algn="ctr">
              <a:defRPr/>
            </a:pPr>
            <a:r>
              <a:rPr lang="tr-TR" sz="2500" b="1" dirty="0">
                <a:latin typeface="Candara" panose="020E0502030303020204" pitchFamily="34" charset="0"/>
              </a:rPr>
              <a:t>Anonim Şirket Tasfiyeye Giriş</a:t>
            </a:r>
          </a:p>
        </p:txBody>
      </p:sp>
      <p:pic>
        <p:nvPicPr>
          <p:cNvPr id="6" name="Picture 4" descr="türk bayrağı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51172" y="-6452"/>
            <a:ext cx="435804" cy="435804"/>
          </a:xfrm>
          <a:prstGeom prst="rect">
            <a:avLst/>
          </a:prstGeom>
          <a:noFill/>
          <a:extLst>
            <a:ext uri="{909E8E84-426E-40DD-AFC4-6F175D3DCCD1}">
              <a14:hiddenFill xmlns:a14="http://schemas.microsoft.com/office/drawing/2010/main">
                <a:solidFill>
                  <a:srgbClr val="FFFFFF"/>
                </a:solidFill>
              </a14:hiddenFill>
            </a:ext>
          </a:extLst>
        </p:spPr>
      </p:pic>
      <p:sp>
        <p:nvSpPr>
          <p:cNvPr id="9" name="Metin kutusu 8"/>
          <p:cNvSpPr txBox="1"/>
          <p:nvPr/>
        </p:nvSpPr>
        <p:spPr>
          <a:xfrm>
            <a:off x="0" y="430432"/>
            <a:ext cx="12192000" cy="307777"/>
          </a:xfrm>
          <a:prstGeom prst="rect">
            <a:avLst/>
          </a:prstGeom>
          <a:solidFill>
            <a:schemeClr val="tx2"/>
          </a:solidFill>
          <a:ln>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Microsoft YaHei UI Light" panose="020B0502040204020203" pitchFamily="34" charset="-122"/>
              <a:ea typeface="Microsoft YaHei UI Light" panose="020B0502040204020203" pitchFamily="34" charset="-122"/>
              <a:cs typeface="+mn-cs"/>
            </a:endParaRPr>
          </a:p>
        </p:txBody>
      </p:sp>
      <p:pic>
        <p:nvPicPr>
          <p:cNvPr id="23" name="Resim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4" y="-1428"/>
            <a:ext cx="426818" cy="426818"/>
          </a:xfrm>
          <a:prstGeom prst="rect">
            <a:avLst/>
          </a:prstGeom>
        </p:spPr>
      </p:pic>
      <p:pic>
        <p:nvPicPr>
          <p:cNvPr id="24" name="Resim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5718" y="-1428"/>
            <a:ext cx="429581" cy="429581"/>
          </a:xfrm>
          <a:prstGeom prst="rect">
            <a:avLst/>
          </a:prstGeom>
        </p:spPr>
      </p:pic>
      <p:pic>
        <p:nvPicPr>
          <p:cNvPr id="25" name="Resim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83498" y="4122"/>
            <a:ext cx="1140269" cy="427366"/>
          </a:xfrm>
          <a:prstGeom prst="rect">
            <a:avLst/>
          </a:prstGeom>
        </p:spPr>
      </p:pic>
      <p:graphicFrame>
        <p:nvGraphicFramePr>
          <p:cNvPr id="4" name="Nesne 3"/>
          <p:cNvGraphicFramePr>
            <a:graphicFrameLocks noChangeAspect="1"/>
          </p:cNvGraphicFramePr>
          <p:nvPr>
            <p:extLst>
              <p:ext uri="{D42A27DB-BD31-4B8C-83A1-F6EECF244321}">
                <p14:modId xmlns:p14="http://schemas.microsoft.com/office/powerpoint/2010/main" val="1134155893"/>
              </p:ext>
            </p:extLst>
          </p:nvPr>
        </p:nvGraphicFramePr>
        <p:xfrm>
          <a:off x="2382253" y="866275"/>
          <a:ext cx="6681535" cy="5807242"/>
        </p:xfrm>
        <a:graphic>
          <a:graphicData uri="http://schemas.openxmlformats.org/presentationml/2006/ole">
            <mc:AlternateContent xmlns:mc="http://schemas.openxmlformats.org/markup-compatibility/2006">
              <mc:Choice xmlns:v="urn:schemas-microsoft-com:vml" Requires="v">
                <p:oleObj spid="_x0000_s6277" name="Document" r:id="rId7" imgW="6025451" imgH="6442703" progId="Word.Document.8">
                  <p:embed/>
                </p:oleObj>
              </mc:Choice>
              <mc:Fallback>
                <p:oleObj name="Document" r:id="rId7" imgW="6025451" imgH="6442703" progId="Word.Document.8">
                  <p:embed/>
                  <p:pic>
                    <p:nvPicPr>
                      <p:cNvPr id="0" name=""/>
                      <p:cNvPicPr/>
                      <p:nvPr/>
                    </p:nvPicPr>
                    <p:blipFill>
                      <a:blip r:embed="rId8"/>
                      <a:stretch>
                        <a:fillRect/>
                      </a:stretch>
                    </p:blipFill>
                    <p:spPr>
                      <a:xfrm>
                        <a:off x="2382253" y="866275"/>
                        <a:ext cx="6681535" cy="5807242"/>
                      </a:xfrm>
                      <a:prstGeom prst="rect">
                        <a:avLst/>
                      </a:prstGeom>
                    </p:spPr>
                  </p:pic>
                </p:oleObj>
              </mc:Fallback>
            </mc:AlternateContent>
          </a:graphicData>
        </a:graphic>
      </p:graphicFrame>
    </p:spTree>
    <p:extLst>
      <p:ext uri="{BB962C8B-B14F-4D97-AF65-F5344CB8AC3E}">
        <p14:creationId xmlns:p14="http://schemas.microsoft.com/office/powerpoint/2010/main" val="2542591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0" y="-21948"/>
            <a:ext cx="12192000" cy="492443"/>
          </a:xfrm>
          <a:prstGeom prst="rect">
            <a:avLst/>
          </a:prstGeom>
          <a:noFill/>
        </p:spPr>
        <p:txBody>
          <a:bodyPr wrap="square" rtlCol="0" anchor="ctr">
            <a:spAutoFit/>
          </a:bodyPr>
          <a:lstStyle/>
          <a:p>
            <a:pPr lvl="0" algn="ctr">
              <a:defRPr/>
            </a:pPr>
            <a:r>
              <a:rPr lang="tr-TR" sz="2500" b="1" dirty="0">
                <a:latin typeface="Candara" panose="020E0502030303020204" pitchFamily="34" charset="0"/>
              </a:rPr>
              <a:t>Anonim Şirket Tasfiyeye Giriş</a:t>
            </a:r>
          </a:p>
        </p:txBody>
      </p:sp>
      <p:pic>
        <p:nvPicPr>
          <p:cNvPr id="6" name="Picture 4" descr="türk bayrağı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51172" y="-6452"/>
            <a:ext cx="435804" cy="435804"/>
          </a:xfrm>
          <a:prstGeom prst="rect">
            <a:avLst/>
          </a:prstGeom>
          <a:noFill/>
          <a:extLst>
            <a:ext uri="{909E8E84-426E-40DD-AFC4-6F175D3DCCD1}">
              <a14:hiddenFill xmlns:a14="http://schemas.microsoft.com/office/drawing/2010/main">
                <a:solidFill>
                  <a:srgbClr val="FFFFFF"/>
                </a:solidFill>
              </a14:hiddenFill>
            </a:ext>
          </a:extLst>
        </p:spPr>
      </p:pic>
      <p:sp>
        <p:nvSpPr>
          <p:cNvPr id="9" name="Metin kutusu 8"/>
          <p:cNvSpPr txBox="1"/>
          <p:nvPr/>
        </p:nvSpPr>
        <p:spPr>
          <a:xfrm>
            <a:off x="0" y="430432"/>
            <a:ext cx="12192000" cy="307777"/>
          </a:xfrm>
          <a:prstGeom prst="rect">
            <a:avLst/>
          </a:prstGeom>
          <a:solidFill>
            <a:schemeClr val="tx2"/>
          </a:solidFill>
          <a:ln>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Microsoft YaHei UI Light" panose="020B0502040204020203" pitchFamily="34" charset="-122"/>
              <a:ea typeface="Microsoft YaHei UI Light" panose="020B0502040204020203" pitchFamily="34" charset="-122"/>
              <a:cs typeface="+mn-cs"/>
            </a:endParaRPr>
          </a:p>
        </p:txBody>
      </p:sp>
      <p:pic>
        <p:nvPicPr>
          <p:cNvPr id="23" name="Resim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4" y="-1428"/>
            <a:ext cx="426818" cy="426818"/>
          </a:xfrm>
          <a:prstGeom prst="rect">
            <a:avLst/>
          </a:prstGeom>
        </p:spPr>
      </p:pic>
      <p:pic>
        <p:nvPicPr>
          <p:cNvPr id="24" name="Resim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5718" y="-1428"/>
            <a:ext cx="429581" cy="429581"/>
          </a:xfrm>
          <a:prstGeom prst="rect">
            <a:avLst/>
          </a:prstGeom>
        </p:spPr>
      </p:pic>
      <p:pic>
        <p:nvPicPr>
          <p:cNvPr id="25" name="Resim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83498" y="4122"/>
            <a:ext cx="1140269" cy="427366"/>
          </a:xfrm>
          <a:prstGeom prst="rect">
            <a:avLst/>
          </a:prstGeom>
        </p:spPr>
      </p:pic>
      <p:graphicFrame>
        <p:nvGraphicFramePr>
          <p:cNvPr id="7" name="Nesne 6"/>
          <p:cNvGraphicFramePr>
            <a:graphicFrameLocks noChangeAspect="1"/>
          </p:cNvGraphicFramePr>
          <p:nvPr>
            <p:extLst>
              <p:ext uri="{D42A27DB-BD31-4B8C-83A1-F6EECF244321}">
                <p14:modId xmlns:p14="http://schemas.microsoft.com/office/powerpoint/2010/main" val="3658764637"/>
              </p:ext>
            </p:extLst>
          </p:nvPr>
        </p:nvGraphicFramePr>
        <p:xfrm>
          <a:off x="2518610" y="826165"/>
          <a:ext cx="5911516" cy="5783181"/>
        </p:xfrm>
        <a:graphic>
          <a:graphicData uri="http://schemas.openxmlformats.org/presentationml/2006/ole">
            <mc:AlternateContent xmlns:mc="http://schemas.openxmlformats.org/markup-compatibility/2006">
              <mc:Choice xmlns:v="urn:schemas-microsoft-com:vml" Requires="v">
                <p:oleObj spid="_x0000_s7293" name="Belge" r:id="rId7" imgW="5755343" imgH="7505276" progId="Word.Document.12">
                  <p:embed/>
                </p:oleObj>
              </mc:Choice>
              <mc:Fallback>
                <p:oleObj name="Belge" r:id="rId7" imgW="5755343" imgH="7505276" progId="Word.Document.12">
                  <p:embed/>
                  <p:pic>
                    <p:nvPicPr>
                      <p:cNvPr id="0" name=""/>
                      <p:cNvPicPr/>
                      <p:nvPr/>
                    </p:nvPicPr>
                    <p:blipFill>
                      <a:blip r:embed="rId8"/>
                      <a:stretch>
                        <a:fillRect/>
                      </a:stretch>
                    </p:blipFill>
                    <p:spPr>
                      <a:xfrm>
                        <a:off x="2518610" y="826165"/>
                        <a:ext cx="5911516" cy="5783181"/>
                      </a:xfrm>
                      <a:prstGeom prst="rect">
                        <a:avLst/>
                      </a:prstGeom>
                    </p:spPr>
                  </p:pic>
                </p:oleObj>
              </mc:Fallback>
            </mc:AlternateContent>
          </a:graphicData>
        </a:graphic>
      </p:graphicFrame>
    </p:spTree>
    <p:extLst>
      <p:ext uri="{BB962C8B-B14F-4D97-AF65-F5344CB8AC3E}">
        <p14:creationId xmlns:p14="http://schemas.microsoft.com/office/powerpoint/2010/main" val="39342392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0" y="-21948"/>
            <a:ext cx="12192000" cy="492443"/>
          </a:xfrm>
          <a:prstGeom prst="rect">
            <a:avLst/>
          </a:prstGeom>
          <a:noFill/>
        </p:spPr>
        <p:txBody>
          <a:bodyPr wrap="square" rtlCol="0" anchor="ctr">
            <a:spAutoFit/>
          </a:bodyPr>
          <a:lstStyle/>
          <a:p>
            <a:pPr lvl="0" algn="ctr">
              <a:defRPr/>
            </a:pPr>
            <a:r>
              <a:rPr lang="tr-TR" sz="2500" b="1" dirty="0">
                <a:latin typeface="Candara" panose="020E0502030303020204" pitchFamily="34" charset="0"/>
              </a:rPr>
              <a:t>Anonim Şirket Tasfiyeye Giriş</a:t>
            </a:r>
          </a:p>
        </p:txBody>
      </p:sp>
      <p:pic>
        <p:nvPicPr>
          <p:cNvPr id="6" name="Picture 4" descr="türk bayrağı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51172" y="-6452"/>
            <a:ext cx="435804" cy="435804"/>
          </a:xfrm>
          <a:prstGeom prst="rect">
            <a:avLst/>
          </a:prstGeom>
          <a:noFill/>
          <a:extLst>
            <a:ext uri="{909E8E84-426E-40DD-AFC4-6F175D3DCCD1}">
              <a14:hiddenFill xmlns:a14="http://schemas.microsoft.com/office/drawing/2010/main">
                <a:solidFill>
                  <a:srgbClr val="FFFFFF"/>
                </a:solidFill>
              </a14:hiddenFill>
            </a:ext>
          </a:extLst>
        </p:spPr>
      </p:pic>
      <p:sp>
        <p:nvSpPr>
          <p:cNvPr id="9" name="Metin kutusu 8"/>
          <p:cNvSpPr txBox="1"/>
          <p:nvPr/>
        </p:nvSpPr>
        <p:spPr>
          <a:xfrm>
            <a:off x="0" y="430432"/>
            <a:ext cx="12192000" cy="307777"/>
          </a:xfrm>
          <a:prstGeom prst="rect">
            <a:avLst/>
          </a:prstGeom>
          <a:solidFill>
            <a:schemeClr val="tx2"/>
          </a:solidFill>
          <a:ln>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Microsoft YaHei UI Light" panose="020B0502040204020203" pitchFamily="34" charset="-122"/>
              <a:ea typeface="Microsoft YaHei UI Light" panose="020B0502040204020203" pitchFamily="34" charset="-122"/>
              <a:cs typeface="+mn-cs"/>
            </a:endParaRPr>
          </a:p>
        </p:txBody>
      </p:sp>
      <p:pic>
        <p:nvPicPr>
          <p:cNvPr id="23" name="Resim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4" y="-1428"/>
            <a:ext cx="426818" cy="426818"/>
          </a:xfrm>
          <a:prstGeom prst="rect">
            <a:avLst/>
          </a:prstGeom>
        </p:spPr>
      </p:pic>
      <p:pic>
        <p:nvPicPr>
          <p:cNvPr id="24" name="Resim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5718" y="-1428"/>
            <a:ext cx="429581" cy="429581"/>
          </a:xfrm>
          <a:prstGeom prst="rect">
            <a:avLst/>
          </a:prstGeom>
        </p:spPr>
      </p:pic>
      <p:pic>
        <p:nvPicPr>
          <p:cNvPr id="25" name="Resim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83498" y="4122"/>
            <a:ext cx="1140269" cy="427366"/>
          </a:xfrm>
          <a:prstGeom prst="rect">
            <a:avLst/>
          </a:prstGeom>
        </p:spPr>
      </p:pic>
      <p:graphicFrame>
        <p:nvGraphicFramePr>
          <p:cNvPr id="3" name="Nesne 2"/>
          <p:cNvGraphicFramePr>
            <a:graphicFrameLocks noChangeAspect="1"/>
          </p:cNvGraphicFramePr>
          <p:nvPr>
            <p:extLst>
              <p:ext uri="{D42A27DB-BD31-4B8C-83A1-F6EECF244321}">
                <p14:modId xmlns:p14="http://schemas.microsoft.com/office/powerpoint/2010/main" val="201900260"/>
              </p:ext>
            </p:extLst>
          </p:nvPr>
        </p:nvGraphicFramePr>
        <p:xfrm>
          <a:off x="2390274" y="878390"/>
          <a:ext cx="5943600" cy="5763042"/>
        </p:xfrm>
        <a:graphic>
          <a:graphicData uri="http://schemas.openxmlformats.org/presentationml/2006/ole">
            <mc:AlternateContent xmlns:mc="http://schemas.openxmlformats.org/markup-compatibility/2006">
              <mc:Choice xmlns:v="urn:schemas-microsoft-com:vml" Requires="v">
                <p:oleObj spid="_x0000_s8314" name="Belge" r:id="rId7" imgW="5755343" imgH="7942679" progId="Word.Document.12">
                  <p:embed/>
                </p:oleObj>
              </mc:Choice>
              <mc:Fallback>
                <p:oleObj name="Belge" r:id="rId7" imgW="5755343" imgH="7942679" progId="Word.Document.12">
                  <p:embed/>
                  <p:pic>
                    <p:nvPicPr>
                      <p:cNvPr id="0" name=""/>
                      <p:cNvPicPr/>
                      <p:nvPr/>
                    </p:nvPicPr>
                    <p:blipFill>
                      <a:blip r:embed="rId8"/>
                      <a:stretch>
                        <a:fillRect/>
                      </a:stretch>
                    </p:blipFill>
                    <p:spPr>
                      <a:xfrm>
                        <a:off x="2390274" y="878390"/>
                        <a:ext cx="5943600" cy="5763042"/>
                      </a:xfrm>
                      <a:prstGeom prst="rect">
                        <a:avLst/>
                      </a:prstGeom>
                    </p:spPr>
                  </p:pic>
                </p:oleObj>
              </mc:Fallback>
            </mc:AlternateContent>
          </a:graphicData>
        </a:graphic>
      </p:graphicFrame>
    </p:spTree>
    <p:extLst>
      <p:ext uri="{BB962C8B-B14F-4D97-AF65-F5344CB8AC3E}">
        <p14:creationId xmlns:p14="http://schemas.microsoft.com/office/powerpoint/2010/main" val="19111365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0" y="-21948"/>
            <a:ext cx="12192000" cy="492443"/>
          </a:xfrm>
          <a:prstGeom prst="rect">
            <a:avLst/>
          </a:prstGeom>
          <a:noFill/>
        </p:spPr>
        <p:txBody>
          <a:bodyPr wrap="square" rtlCol="0" anchor="ctr">
            <a:spAutoFit/>
          </a:bodyPr>
          <a:lstStyle/>
          <a:p>
            <a:pPr lvl="0" algn="ctr">
              <a:defRPr/>
            </a:pPr>
            <a:r>
              <a:rPr lang="tr-TR" sz="2500" b="1" dirty="0">
                <a:latin typeface="Candara" panose="020E0502030303020204" pitchFamily="34" charset="0"/>
              </a:rPr>
              <a:t>Anonim Şirket Tasfiyeye Giriş</a:t>
            </a:r>
          </a:p>
        </p:txBody>
      </p:sp>
      <p:pic>
        <p:nvPicPr>
          <p:cNvPr id="6" name="Picture 4" descr="türk bayrağı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51172" y="-6452"/>
            <a:ext cx="435804" cy="435804"/>
          </a:xfrm>
          <a:prstGeom prst="rect">
            <a:avLst/>
          </a:prstGeom>
          <a:noFill/>
          <a:extLst>
            <a:ext uri="{909E8E84-426E-40DD-AFC4-6F175D3DCCD1}">
              <a14:hiddenFill xmlns:a14="http://schemas.microsoft.com/office/drawing/2010/main">
                <a:solidFill>
                  <a:srgbClr val="FFFFFF"/>
                </a:solidFill>
              </a14:hiddenFill>
            </a:ext>
          </a:extLst>
        </p:spPr>
      </p:pic>
      <p:sp>
        <p:nvSpPr>
          <p:cNvPr id="9" name="Metin kutusu 8"/>
          <p:cNvSpPr txBox="1"/>
          <p:nvPr/>
        </p:nvSpPr>
        <p:spPr>
          <a:xfrm>
            <a:off x="0" y="430432"/>
            <a:ext cx="12192000" cy="307777"/>
          </a:xfrm>
          <a:prstGeom prst="rect">
            <a:avLst/>
          </a:prstGeom>
          <a:solidFill>
            <a:schemeClr val="tx2"/>
          </a:solidFill>
          <a:ln>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Microsoft YaHei UI Light" panose="020B0502040204020203" pitchFamily="34" charset="-122"/>
              <a:ea typeface="Microsoft YaHei UI Light" panose="020B0502040204020203" pitchFamily="34" charset="-122"/>
              <a:cs typeface="+mn-cs"/>
            </a:endParaRPr>
          </a:p>
        </p:txBody>
      </p:sp>
      <p:pic>
        <p:nvPicPr>
          <p:cNvPr id="23" name="Resim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4" y="-1428"/>
            <a:ext cx="426818" cy="426818"/>
          </a:xfrm>
          <a:prstGeom prst="rect">
            <a:avLst/>
          </a:prstGeom>
        </p:spPr>
      </p:pic>
      <p:pic>
        <p:nvPicPr>
          <p:cNvPr id="24" name="Resim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718" y="-1428"/>
            <a:ext cx="429581" cy="429581"/>
          </a:xfrm>
          <a:prstGeom prst="rect">
            <a:avLst/>
          </a:prstGeom>
        </p:spPr>
      </p:pic>
      <p:pic>
        <p:nvPicPr>
          <p:cNvPr id="25" name="Resim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83498" y="4122"/>
            <a:ext cx="1140269" cy="427366"/>
          </a:xfrm>
          <a:prstGeom prst="rect">
            <a:avLst/>
          </a:prstGeom>
        </p:spPr>
      </p:pic>
      <p:sp>
        <p:nvSpPr>
          <p:cNvPr id="8" name="Metin kutusu 7"/>
          <p:cNvSpPr txBox="1"/>
          <p:nvPr/>
        </p:nvSpPr>
        <p:spPr>
          <a:xfrm>
            <a:off x="-5024" y="968976"/>
            <a:ext cx="12192000" cy="630942"/>
          </a:xfrm>
          <a:prstGeom prst="rect">
            <a:avLst/>
          </a:prstGeom>
          <a:noFill/>
        </p:spPr>
        <p:txBody>
          <a:bodyPr wrap="square" rtlCol="0" anchor="ctr">
            <a:spAutoFit/>
          </a:bodyPr>
          <a:lstStyle/>
          <a:p>
            <a:pPr algn="ctr">
              <a:defRPr/>
            </a:pPr>
            <a:r>
              <a:rPr lang="tr-TR" sz="3500" b="1" dirty="0" smtClean="0">
                <a:latin typeface="Candara" panose="020E0502030303020204" pitchFamily="34" charset="0"/>
              </a:rPr>
              <a:t>TEŞEKKÜRLER</a:t>
            </a:r>
          </a:p>
        </p:txBody>
      </p:sp>
      <p:pic>
        <p:nvPicPr>
          <p:cNvPr id="4098" name="Picture 2" descr="\\192.168.1.153\t.sicil\TICARET SICIL\TİCARET SİCİL\SALİH\SALİH2024\ŞUBAT2024\ANONİM ŞİRKET TASFİYE GİRİŞ__25.01.2024\SUNUM\fesih.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1411" y="1760339"/>
            <a:ext cx="7860631" cy="3774188"/>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2061411" y="5688614"/>
            <a:ext cx="7860631" cy="861774"/>
          </a:xfrm>
          <a:prstGeom prst="rect">
            <a:avLst/>
          </a:prstGeom>
        </p:spPr>
        <p:txBody>
          <a:bodyPr wrap="square">
            <a:spAutoFit/>
          </a:bodyPr>
          <a:lstStyle/>
          <a:p>
            <a:pPr algn="ctr"/>
            <a:r>
              <a:rPr lang="tr-TR" sz="2500" b="1" dirty="0" smtClean="0">
                <a:latin typeface="Candara" panose="020E0502030303020204" pitchFamily="34" charset="0"/>
              </a:rPr>
              <a:t>Osman </a:t>
            </a:r>
            <a:r>
              <a:rPr lang="tr-TR" sz="2500" b="1" dirty="0">
                <a:latin typeface="Candara" panose="020E0502030303020204" pitchFamily="34" charset="0"/>
              </a:rPr>
              <a:t>AKCA</a:t>
            </a:r>
          </a:p>
          <a:p>
            <a:pPr algn="ctr"/>
            <a:r>
              <a:rPr lang="tr-TR" sz="2500" b="1" dirty="0">
                <a:latin typeface="Candara" panose="020E0502030303020204" pitchFamily="34" charset="0"/>
              </a:rPr>
              <a:t>Çorum Ticaret Sicili Müdürü</a:t>
            </a:r>
            <a:endParaRPr lang="tr-TR" sz="2500" b="1" dirty="0">
              <a:latin typeface="Candara" panose="020E0502030303020204" pitchFamily="34" charset="0"/>
            </a:endParaRPr>
          </a:p>
        </p:txBody>
      </p:sp>
    </p:spTree>
    <p:extLst>
      <p:ext uri="{BB962C8B-B14F-4D97-AF65-F5344CB8AC3E}">
        <p14:creationId xmlns:p14="http://schemas.microsoft.com/office/powerpoint/2010/main" val="6153673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0" y="-74747"/>
            <a:ext cx="12192000" cy="477054"/>
          </a:xfrm>
          <a:prstGeom prst="rect">
            <a:avLst/>
          </a:prstGeom>
          <a:noFill/>
        </p:spPr>
        <p:txBody>
          <a:bodyPr wrap="square" rtlCol="0" anchor="ctr">
            <a:spAutoFit/>
          </a:bodyPr>
          <a:lstStyle/>
          <a:p>
            <a:pPr lvl="1" algn="ctr"/>
            <a:r>
              <a:rPr lang="tr-TR" sz="2500" b="1" dirty="0" smtClean="0">
                <a:latin typeface="Candara" panose="020E0502030303020204" pitchFamily="34" charset="0"/>
              </a:rPr>
              <a:t>Anonim Şirket Tasfiyeye Giriş</a:t>
            </a:r>
            <a:endParaRPr lang="tr-TR" sz="2500" b="1" dirty="0">
              <a:latin typeface="Candara" panose="020E0502030303020204" pitchFamily="34" charset="0"/>
            </a:endParaRPr>
          </a:p>
        </p:txBody>
      </p:sp>
      <p:pic>
        <p:nvPicPr>
          <p:cNvPr id="6" name="Picture 4" descr="türk bayrağı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51172" y="-6452"/>
            <a:ext cx="435804" cy="435804"/>
          </a:xfrm>
          <a:prstGeom prst="rect">
            <a:avLst/>
          </a:prstGeom>
          <a:noFill/>
          <a:extLst>
            <a:ext uri="{909E8E84-426E-40DD-AFC4-6F175D3DCCD1}">
              <a14:hiddenFill xmlns:a14="http://schemas.microsoft.com/office/drawing/2010/main">
                <a:solidFill>
                  <a:srgbClr val="FFFFFF"/>
                </a:solidFill>
              </a14:hiddenFill>
            </a:ext>
          </a:extLst>
        </p:spPr>
      </p:pic>
      <p:sp>
        <p:nvSpPr>
          <p:cNvPr id="9" name="Metin kutusu 8"/>
          <p:cNvSpPr txBox="1"/>
          <p:nvPr/>
        </p:nvSpPr>
        <p:spPr>
          <a:xfrm>
            <a:off x="0" y="430432"/>
            <a:ext cx="12192000" cy="307777"/>
          </a:xfrm>
          <a:prstGeom prst="rect">
            <a:avLst/>
          </a:prstGeom>
          <a:solidFill>
            <a:schemeClr val="tx2"/>
          </a:solidFill>
          <a:ln>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Microsoft YaHei UI Light" panose="020B0502040204020203" pitchFamily="34" charset="-122"/>
              <a:ea typeface="Microsoft YaHei UI Light" panose="020B0502040204020203" pitchFamily="34" charset="-122"/>
              <a:cs typeface="+mn-cs"/>
            </a:endParaRPr>
          </a:p>
        </p:txBody>
      </p:sp>
      <p:pic>
        <p:nvPicPr>
          <p:cNvPr id="23" name="Resim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4" y="-1428"/>
            <a:ext cx="426818" cy="426818"/>
          </a:xfrm>
          <a:prstGeom prst="rect">
            <a:avLst/>
          </a:prstGeom>
        </p:spPr>
      </p:pic>
      <p:pic>
        <p:nvPicPr>
          <p:cNvPr id="24" name="Resim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718" y="-1428"/>
            <a:ext cx="429581" cy="429581"/>
          </a:xfrm>
          <a:prstGeom prst="rect">
            <a:avLst/>
          </a:prstGeom>
        </p:spPr>
      </p:pic>
      <p:pic>
        <p:nvPicPr>
          <p:cNvPr id="25" name="Resim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83498" y="4122"/>
            <a:ext cx="1140269" cy="427366"/>
          </a:xfrm>
          <a:prstGeom prst="rect">
            <a:avLst/>
          </a:prstGeom>
        </p:spPr>
      </p:pic>
      <p:sp>
        <p:nvSpPr>
          <p:cNvPr id="8" name="Metin kutusu 7"/>
          <p:cNvSpPr txBox="1"/>
          <p:nvPr/>
        </p:nvSpPr>
        <p:spPr>
          <a:xfrm>
            <a:off x="133521" y="1122399"/>
            <a:ext cx="12192000" cy="4508927"/>
          </a:xfrm>
          <a:prstGeom prst="rect">
            <a:avLst/>
          </a:prstGeom>
          <a:noFill/>
        </p:spPr>
        <p:txBody>
          <a:bodyPr wrap="square" rtlCol="0" anchor="ctr">
            <a:spAutoFit/>
          </a:bodyPr>
          <a:lstStyle/>
          <a:p>
            <a:pPr algn="ctr">
              <a:defRPr/>
            </a:pPr>
            <a:endParaRPr lang="tr-TR" sz="2500" b="1" dirty="0" smtClean="0">
              <a:latin typeface="Candara" panose="020E0502030303020204" pitchFamily="34" charset="0"/>
            </a:endParaRPr>
          </a:p>
          <a:p>
            <a:pPr algn="ctr">
              <a:defRPr/>
            </a:pPr>
            <a:endParaRPr lang="tr-TR" sz="2500" b="1" dirty="0">
              <a:latin typeface="Candara" panose="020E0502030303020204" pitchFamily="34" charset="0"/>
            </a:endParaRPr>
          </a:p>
          <a:p>
            <a:pPr algn="ctr">
              <a:defRPr/>
            </a:pPr>
            <a:endParaRPr lang="tr-TR" sz="2500" b="1" dirty="0" smtClean="0">
              <a:latin typeface="Candara" panose="020E0502030303020204" pitchFamily="34" charset="0"/>
            </a:endParaRPr>
          </a:p>
          <a:p>
            <a:pPr algn="ctr">
              <a:defRPr/>
            </a:pPr>
            <a:endParaRPr lang="tr-TR" sz="2500" b="1" dirty="0">
              <a:latin typeface="Candara" panose="020E0502030303020204" pitchFamily="34" charset="0"/>
            </a:endParaRPr>
          </a:p>
          <a:p>
            <a:pPr algn="ctr">
              <a:defRPr/>
            </a:pPr>
            <a:endParaRPr lang="tr-TR" sz="2500" b="1" dirty="0" smtClean="0">
              <a:latin typeface="Candara" panose="020E0502030303020204" pitchFamily="34" charset="0"/>
            </a:endParaRPr>
          </a:p>
          <a:p>
            <a:pPr algn="ctr">
              <a:defRPr/>
            </a:pPr>
            <a:endParaRPr lang="tr-TR" sz="2800" b="1" dirty="0" smtClean="0"/>
          </a:p>
          <a:p>
            <a:endParaRPr lang="tr-TR" sz="2800" dirty="0"/>
          </a:p>
          <a:p>
            <a:endParaRPr lang="tr-TR" sz="2800" dirty="0" smtClean="0"/>
          </a:p>
          <a:p>
            <a:endParaRPr lang="tr-TR" sz="2800" dirty="0"/>
          </a:p>
          <a:p>
            <a:pPr algn="ctr">
              <a:defRPr/>
            </a:pPr>
            <a:endParaRPr lang="tr-TR" sz="2500" b="1" dirty="0" smtClean="0">
              <a:latin typeface="Candara" panose="020E0502030303020204" pitchFamily="34" charset="0"/>
            </a:endParaRPr>
          </a:p>
          <a:p>
            <a:pPr algn="ctr">
              <a:defRPr/>
            </a:pPr>
            <a:endParaRPr lang="tr-TR" sz="2500" b="1" dirty="0" smtClean="0">
              <a:latin typeface="Candara" panose="020E0502030303020204" pitchFamily="34" charset="0"/>
            </a:endParaRPr>
          </a:p>
        </p:txBody>
      </p:sp>
      <p:sp>
        <p:nvSpPr>
          <p:cNvPr id="16" name="Dikdörtgen 15"/>
          <p:cNvSpPr/>
          <p:nvPr/>
        </p:nvSpPr>
        <p:spPr>
          <a:xfrm>
            <a:off x="1350667" y="2174251"/>
            <a:ext cx="3243766" cy="12972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smtClean="0"/>
          </a:p>
          <a:p>
            <a:pPr algn="ctr"/>
            <a:r>
              <a:rPr lang="tr-TR" b="1" dirty="0" smtClean="0">
                <a:solidFill>
                  <a:schemeClr val="bg1"/>
                </a:solidFill>
              </a:rPr>
              <a:t>İNFİSAH</a:t>
            </a:r>
          </a:p>
          <a:p>
            <a:pPr algn="ctr"/>
            <a:r>
              <a:rPr lang="tr-TR" dirty="0" err="1"/>
              <a:t>F</a:t>
            </a:r>
            <a:r>
              <a:rPr lang="tr-TR" dirty="0" err="1" smtClean="0"/>
              <a:t>esh</a:t>
            </a:r>
            <a:r>
              <a:rPr lang="tr-TR" dirty="0" smtClean="0"/>
              <a:t> </a:t>
            </a:r>
            <a:r>
              <a:rPr lang="tr-TR" dirty="0"/>
              <a:t>olunma; bozulma; hükümsüz kalma; dağılma; kendiliğinden ortadan kalkma</a:t>
            </a:r>
          </a:p>
          <a:p>
            <a:pPr algn="ctr"/>
            <a:endParaRPr lang="tr-TR" dirty="0"/>
          </a:p>
        </p:txBody>
      </p:sp>
      <p:sp>
        <p:nvSpPr>
          <p:cNvPr id="20" name="Dikdörtgen 19"/>
          <p:cNvSpPr/>
          <p:nvPr/>
        </p:nvSpPr>
        <p:spPr>
          <a:xfrm>
            <a:off x="6731294" y="2174251"/>
            <a:ext cx="3243766" cy="137105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dirty="0" smtClean="0"/>
              <a:t>MÜNFESİH</a:t>
            </a:r>
            <a:endParaRPr lang="tr-TR" dirty="0"/>
          </a:p>
          <a:p>
            <a:pPr algn="ctr"/>
            <a:r>
              <a:rPr lang="tr-TR" dirty="0"/>
              <a:t>infisah etmiş; bozulmuş; dağılmış</a:t>
            </a:r>
          </a:p>
        </p:txBody>
      </p:sp>
      <p:sp>
        <p:nvSpPr>
          <p:cNvPr id="22" name="Dikdörtgen 21"/>
          <p:cNvSpPr/>
          <p:nvPr/>
        </p:nvSpPr>
        <p:spPr>
          <a:xfrm>
            <a:off x="3878179" y="5174672"/>
            <a:ext cx="3243766" cy="126623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dirty="0" smtClean="0"/>
              <a:t>FESİH</a:t>
            </a:r>
            <a:endParaRPr lang="tr-TR" dirty="0"/>
          </a:p>
          <a:p>
            <a:pPr algn="ctr"/>
            <a:r>
              <a:rPr lang="tr-TR" dirty="0"/>
              <a:t>D</a:t>
            </a:r>
            <a:r>
              <a:rPr lang="tr-TR" dirty="0" smtClean="0"/>
              <a:t>ağıtma</a:t>
            </a:r>
            <a:r>
              <a:rPr lang="tr-TR" dirty="0"/>
              <a:t>, dağıtılma, kapatma, </a:t>
            </a:r>
            <a:r>
              <a:rPr lang="tr-TR" dirty="0" smtClean="0"/>
              <a:t>kapatılma, geçersiz kılma</a:t>
            </a:r>
            <a:r>
              <a:rPr lang="tr-TR" dirty="0"/>
              <a:t>, sona erdirme, kaldırma, bozma</a:t>
            </a:r>
          </a:p>
        </p:txBody>
      </p:sp>
      <p:sp>
        <p:nvSpPr>
          <p:cNvPr id="29" name="Dikdörtgen 28"/>
          <p:cNvSpPr/>
          <p:nvPr/>
        </p:nvSpPr>
        <p:spPr>
          <a:xfrm>
            <a:off x="2363831" y="3722315"/>
            <a:ext cx="6448926" cy="1299411"/>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tr-TR" dirty="0" smtClean="0"/>
              <a:t>TASFİYE</a:t>
            </a:r>
          </a:p>
          <a:p>
            <a:pPr algn="ctr"/>
            <a:r>
              <a:rPr lang="tr-TR" dirty="0"/>
              <a:t>Arıtma; arıtım; hesap kapatma; hesap ve işlemleri inceleyip düzenleyerek aktif ve pasif arasındaki farkı belirlemeye yarayan işlem</a:t>
            </a:r>
          </a:p>
          <a:p>
            <a:pPr algn="ctr"/>
            <a:endParaRPr lang="tr-TR" dirty="0"/>
          </a:p>
        </p:txBody>
      </p:sp>
      <p:sp>
        <p:nvSpPr>
          <p:cNvPr id="30" name="Dikdörtgen 29"/>
          <p:cNvSpPr/>
          <p:nvPr/>
        </p:nvSpPr>
        <p:spPr>
          <a:xfrm>
            <a:off x="4008896" y="835276"/>
            <a:ext cx="3243766" cy="105021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dirty="0" smtClean="0"/>
              <a:t>SONA ERME</a:t>
            </a:r>
            <a:endParaRPr lang="tr-TR" dirty="0"/>
          </a:p>
        </p:txBody>
      </p:sp>
    </p:spTree>
    <p:extLst>
      <p:ext uri="{BB962C8B-B14F-4D97-AF65-F5344CB8AC3E}">
        <p14:creationId xmlns:p14="http://schemas.microsoft.com/office/powerpoint/2010/main" val="11088926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22926" y="-6452"/>
            <a:ext cx="12192000" cy="861774"/>
          </a:xfrm>
          <a:prstGeom prst="rect">
            <a:avLst/>
          </a:prstGeom>
          <a:noFill/>
        </p:spPr>
        <p:txBody>
          <a:bodyPr wrap="square" rtlCol="0" anchor="ctr">
            <a:spAutoFit/>
          </a:bodyPr>
          <a:lstStyle/>
          <a:p>
            <a:pPr lvl="0" algn="ctr">
              <a:defRPr/>
            </a:pPr>
            <a:r>
              <a:rPr lang="tr-TR" sz="2500" b="1" dirty="0" smtClean="0">
                <a:latin typeface="Candara" panose="020E0502030303020204" pitchFamily="34" charset="0"/>
                <a:ea typeface="Cambria Math" panose="02040503050406030204" pitchFamily="18" charset="0"/>
              </a:rPr>
              <a:t>Anonim Şirket Tasfiyeye Giriş</a:t>
            </a:r>
          </a:p>
          <a:p>
            <a:pPr lvl="0" algn="ctr">
              <a:defRPr/>
            </a:pPr>
            <a:endParaRPr lang="tr-TR" sz="2500" b="1" dirty="0">
              <a:latin typeface="Candara" panose="020E0502030303020204" pitchFamily="34" charset="0"/>
            </a:endParaRPr>
          </a:p>
        </p:txBody>
      </p:sp>
      <p:pic>
        <p:nvPicPr>
          <p:cNvPr id="6" name="Picture 4" descr="türk bayrağı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51172" y="-6452"/>
            <a:ext cx="435804" cy="435804"/>
          </a:xfrm>
          <a:prstGeom prst="rect">
            <a:avLst/>
          </a:prstGeom>
          <a:noFill/>
          <a:extLst>
            <a:ext uri="{909E8E84-426E-40DD-AFC4-6F175D3DCCD1}">
              <a14:hiddenFill xmlns:a14="http://schemas.microsoft.com/office/drawing/2010/main">
                <a:solidFill>
                  <a:srgbClr val="FFFFFF"/>
                </a:solidFill>
              </a14:hiddenFill>
            </a:ext>
          </a:extLst>
        </p:spPr>
      </p:pic>
      <p:sp>
        <p:nvSpPr>
          <p:cNvPr id="9" name="Metin kutusu 8"/>
          <p:cNvSpPr txBox="1"/>
          <p:nvPr/>
        </p:nvSpPr>
        <p:spPr>
          <a:xfrm>
            <a:off x="0" y="430432"/>
            <a:ext cx="12192000" cy="307777"/>
          </a:xfrm>
          <a:prstGeom prst="rect">
            <a:avLst/>
          </a:prstGeom>
          <a:solidFill>
            <a:schemeClr val="tx2"/>
          </a:solidFill>
          <a:ln>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Microsoft YaHei UI Light" panose="020B0502040204020203" pitchFamily="34" charset="-122"/>
              <a:ea typeface="Microsoft YaHei UI Light" panose="020B0502040204020203" pitchFamily="34" charset="-122"/>
              <a:cs typeface="+mn-cs"/>
            </a:endParaRPr>
          </a:p>
        </p:txBody>
      </p:sp>
      <p:pic>
        <p:nvPicPr>
          <p:cNvPr id="23" name="Resim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4" y="-1428"/>
            <a:ext cx="426818" cy="426818"/>
          </a:xfrm>
          <a:prstGeom prst="rect">
            <a:avLst/>
          </a:prstGeom>
        </p:spPr>
      </p:pic>
      <p:pic>
        <p:nvPicPr>
          <p:cNvPr id="24" name="Resim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718" y="-1428"/>
            <a:ext cx="429581" cy="429581"/>
          </a:xfrm>
          <a:prstGeom prst="rect">
            <a:avLst/>
          </a:prstGeom>
        </p:spPr>
      </p:pic>
      <p:pic>
        <p:nvPicPr>
          <p:cNvPr id="25" name="Resim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83498" y="4122"/>
            <a:ext cx="1140269" cy="427366"/>
          </a:xfrm>
          <a:prstGeom prst="rect">
            <a:avLst/>
          </a:prstGeom>
        </p:spPr>
      </p:pic>
      <p:sp>
        <p:nvSpPr>
          <p:cNvPr id="8" name="Metin kutusu 7"/>
          <p:cNvSpPr txBox="1"/>
          <p:nvPr/>
        </p:nvSpPr>
        <p:spPr>
          <a:xfrm>
            <a:off x="5184" y="738209"/>
            <a:ext cx="12192000" cy="5863144"/>
          </a:xfrm>
          <a:prstGeom prst="rect">
            <a:avLst/>
          </a:prstGeom>
          <a:noFill/>
        </p:spPr>
        <p:txBody>
          <a:bodyPr wrap="square" rtlCol="0" anchor="ctr">
            <a:spAutoFit/>
          </a:bodyPr>
          <a:lstStyle/>
          <a:p>
            <a:pPr algn="ctr"/>
            <a:endParaRPr lang="tr-TR" sz="2500" b="1" dirty="0">
              <a:solidFill>
                <a:srgbClr val="7030A0"/>
              </a:solidFill>
              <a:latin typeface="Candara" panose="020E0502030303020204" pitchFamily="34" charset="0"/>
            </a:endParaRPr>
          </a:p>
          <a:p>
            <a:pPr algn="ctr"/>
            <a:r>
              <a:rPr lang="tr-TR" sz="2500" b="1" dirty="0" smtClean="0">
                <a:solidFill>
                  <a:srgbClr val="7030A0"/>
                </a:solidFill>
                <a:latin typeface="Candara" panose="020E0502030303020204" pitchFamily="34" charset="0"/>
              </a:rPr>
              <a:t>BİRİNCİ KISIM</a:t>
            </a:r>
          </a:p>
          <a:p>
            <a:pPr algn="ctr"/>
            <a:r>
              <a:rPr lang="tr-TR" sz="2500" b="1" dirty="0" smtClean="0">
                <a:latin typeface="Candara" panose="020E0502030303020204" pitchFamily="34" charset="0"/>
              </a:rPr>
              <a:t>ANONİM ŞİRKETİN SONA ERMESİ, TASFİYEYE GİRİŞİ VE TASFİYE MEMURLARININ </a:t>
            </a:r>
          </a:p>
          <a:p>
            <a:pPr algn="ctr"/>
            <a:r>
              <a:rPr lang="tr-TR" sz="2500" b="1" dirty="0" smtClean="0">
                <a:latin typeface="Candara" panose="020E0502030303020204" pitchFamily="34" charset="0"/>
              </a:rPr>
              <a:t>SEÇİLMESİ / ATANMASI</a:t>
            </a:r>
          </a:p>
          <a:p>
            <a:pPr algn="ctr"/>
            <a:endParaRPr lang="tr-TR" sz="2500" b="1" dirty="0" smtClean="0">
              <a:solidFill>
                <a:srgbClr val="FF0000"/>
              </a:solidFill>
              <a:latin typeface="Candara" panose="020E0502030303020204" pitchFamily="34" charset="0"/>
            </a:endParaRPr>
          </a:p>
          <a:p>
            <a:pPr algn="ctr"/>
            <a:r>
              <a:rPr lang="tr-TR" sz="2500" b="1" dirty="0" smtClean="0">
                <a:solidFill>
                  <a:srgbClr val="FF0000"/>
                </a:solidFill>
                <a:latin typeface="Candara" panose="020E0502030303020204" pitchFamily="34" charset="0"/>
              </a:rPr>
              <a:t>1.1</a:t>
            </a:r>
            <a:r>
              <a:rPr lang="tr-TR" sz="2500" b="1" dirty="0">
                <a:solidFill>
                  <a:srgbClr val="FF0000"/>
                </a:solidFill>
                <a:latin typeface="Candara" panose="020E0502030303020204" pitchFamily="34" charset="0"/>
              </a:rPr>
              <a:t>. ANONİM ŞİRKETİN SONA </a:t>
            </a:r>
            <a:r>
              <a:rPr lang="tr-TR" sz="2500" b="1" dirty="0" smtClean="0">
                <a:solidFill>
                  <a:srgbClr val="FF0000"/>
                </a:solidFill>
                <a:latin typeface="Candara" panose="020E0502030303020204" pitchFamily="34" charset="0"/>
              </a:rPr>
              <a:t>ERMESİ</a:t>
            </a:r>
          </a:p>
          <a:p>
            <a:pPr algn="ctr"/>
            <a:endParaRPr lang="tr-TR" sz="2500" b="1" dirty="0" smtClean="0">
              <a:solidFill>
                <a:srgbClr val="FF0000"/>
              </a:solidFill>
              <a:latin typeface="Candara" panose="020E0502030303020204" pitchFamily="34" charset="0"/>
            </a:endParaRPr>
          </a:p>
          <a:p>
            <a:pPr marL="342900" indent="-342900" algn="just">
              <a:buFont typeface="Arial" panose="020B0604020202020204" pitchFamily="34" charset="0"/>
              <a:buChar char="•"/>
            </a:pPr>
            <a:r>
              <a:rPr lang="tr-TR" sz="2500" dirty="0">
                <a:latin typeface="Candara" panose="020E0502030303020204" pitchFamily="34" charset="0"/>
              </a:rPr>
              <a:t>Sona eren şirket tasfiye haline girer. Tasfiye; şirketin sona ermesi üzerine şirket mal varlığının paraya çevrilmesi, şirket alacaklarının tahsil edilmesi, şirket borçlarının ödenmesi ve kalan bakiyenin şirket ortaklarına dağıtılması sonucunda tasfiyenin tamamlanmasıyla şirketin ticaret sicilinden silinmesi işlemlerini kapsayan sürecin tümüdür. Tasfiyesi tamamlanan şirket ticaret sicilinden silinir (terkin) ve tüzel kişiliği bu tescille son bulur</a:t>
            </a:r>
            <a:r>
              <a:rPr lang="tr-TR" sz="2500" dirty="0" smtClean="0">
                <a:latin typeface="Candara" panose="020E0502030303020204" pitchFamily="34" charset="0"/>
              </a:rPr>
              <a:t>.</a:t>
            </a:r>
            <a:endParaRPr lang="tr-TR" sz="2500" dirty="0">
              <a:latin typeface="Candara" panose="020E0502030303020204" pitchFamily="34" charset="0"/>
            </a:endParaRPr>
          </a:p>
          <a:p>
            <a:pPr algn="ctr"/>
            <a:endParaRPr lang="tr-TR" sz="2500" b="1" dirty="0" smtClean="0">
              <a:solidFill>
                <a:srgbClr val="FF0000"/>
              </a:solidFill>
              <a:latin typeface="Candara" panose="020E0502030303020204" pitchFamily="34" charset="0"/>
            </a:endParaRPr>
          </a:p>
          <a:p>
            <a:endParaRPr lang="tr-TR" sz="2500" b="1" dirty="0" smtClean="0">
              <a:latin typeface="Candara" panose="020E0502030303020204" pitchFamily="34" charset="0"/>
            </a:endParaRPr>
          </a:p>
        </p:txBody>
      </p:sp>
    </p:spTree>
    <p:extLst>
      <p:ext uri="{BB962C8B-B14F-4D97-AF65-F5344CB8AC3E}">
        <p14:creationId xmlns:p14="http://schemas.microsoft.com/office/powerpoint/2010/main" val="42395432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0" y="-21948"/>
            <a:ext cx="12192000" cy="492443"/>
          </a:xfrm>
          <a:prstGeom prst="rect">
            <a:avLst/>
          </a:prstGeom>
          <a:noFill/>
        </p:spPr>
        <p:txBody>
          <a:bodyPr wrap="square" rtlCol="0" anchor="ctr">
            <a:spAutoFit/>
          </a:bodyPr>
          <a:lstStyle/>
          <a:p>
            <a:pPr lvl="0" algn="ctr">
              <a:defRPr/>
            </a:pPr>
            <a:r>
              <a:rPr lang="tr-TR" sz="2500" b="1" dirty="0" smtClean="0">
                <a:latin typeface="Candara" panose="020E0502030303020204" pitchFamily="34" charset="0"/>
              </a:rPr>
              <a:t>Anonim </a:t>
            </a:r>
            <a:r>
              <a:rPr lang="tr-TR" sz="2500" b="1" dirty="0">
                <a:latin typeface="Candara" panose="020E0502030303020204" pitchFamily="34" charset="0"/>
              </a:rPr>
              <a:t>Şirket Tasfiyeye Giriş</a:t>
            </a:r>
          </a:p>
        </p:txBody>
      </p:sp>
      <p:pic>
        <p:nvPicPr>
          <p:cNvPr id="6" name="Picture 4" descr="türk bayrağı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51172" y="-6452"/>
            <a:ext cx="435804" cy="435804"/>
          </a:xfrm>
          <a:prstGeom prst="rect">
            <a:avLst/>
          </a:prstGeom>
          <a:noFill/>
          <a:extLst>
            <a:ext uri="{909E8E84-426E-40DD-AFC4-6F175D3DCCD1}">
              <a14:hiddenFill xmlns:a14="http://schemas.microsoft.com/office/drawing/2010/main">
                <a:solidFill>
                  <a:srgbClr val="FFFFFF"/>
                </a:solidFill>
              </a14:hiddenFill>
            </a:ext>
          </a:extLst>
        </p:spPr>
      </p:pic>
      <p:sp>
        <p:nvSpPr>
          <p:cNvPr id="9" name="Metin kutusu 8"/>
          <p:cNvSpPr txBox="1"/>
          <p:nvPr/>
        </p:nvSpPr>
        <p:spPr>
          <a:xfrm>
            <a:off x="0" y="430432"/>
            <a:ext cx="12192000" cy="307777"/>
          </a:xfrm>
          <a:prstGeom prst="rect">
            <a:avLst/>
          </a:prstGeom>
          <a:solidFill>
            <a:schemeClr val="tx2"/>
          </a:solidFill>
          <a:ln>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Microsoft YaHei UI Light" panose="020B0502040204020203" pitchFamily="34" charset="-122"/>
              <a:ea typeface="Microsoft YaHei UI Light" panose="020B0502040204020203" pitchFamily="34" charset="-122"/>
              <a:cs typeface="+mn-cs"/>
            </a:endParaRPr>
          </a:p>
        </p:txBody>
      </p:sp>
      <p:pic>
        <p:nvPicPr>
          <p:cNvPr id="23" name="Resim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4" y="-1428"/>
            <a:ext cx="426818" cy="426818"/>
          </a:xfrm>
          <a:prstGeom prst="rect">
            <a:avLst/>
          </a:prstGeom>
        </p:spPr>
      </p:pic>
      <p:pic>
        <p:nvPicPr>
          <p:cNvPr id="24" name="Resim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718" y="-1428"/>
            <a:ext cx="429581" cy="429581"/>
          </a:xfrm>
          <a:prstGeom prst="rect">
            <a:avLst/>
          </a:prstGeom>
        </p:spPr>
      </p:pic>
      <p:pic>
        <p:nvPicPr>
          <p:cNvPr id="25" name="Resim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83498" y="4122"/>
            <a:ext cx="1140269" cy="427366"/>
          </a:xfrm>
          <a:prstGeom prst="rect">
            <a:avLst/>
          </a:prstGeom>
        </p:spPr>
      </p:pic>
      <p:sp>
        <p:nvSpPr>
          <p:cNvPr id="8" name="Metin kutusu 7"/>
          <p:cNvSpPr txBox="1"/>
          <p:nvPr/>
        </p:nvSpPr>
        <p:spPr>
          <a:xfrm>
            <a:off x="-5024" y="738209"/>
            <a:ext cx="12192000" cy="6294031"/>
          </a:xfrm>
          <a:prstGeom prst="rect">
            <a:avLst/>
          </a:prstGeom>
          <a:noFill/>
        </p:spPr>
        <p:txBody>
          <a:bodyPr wrap="square" rtlCol="0" anchor="ctr">
            <a:spAutoFit/>
          </a:bodyPr>
          <a:lstStyle/>
          <a:p>
            <a:pPr algn="just"/>
            <a:r>
              <a:rPr lang="tr-TR" sz="2500" b="1" dirty="0" smtClean="0">
                <a:latin typeface="Candara" panose="020E0502030303020204" pitchFamily="34" charset="0"/>
              </a:rPr>
              <a:t>6102 </a:t>
            </a:r>
            <a:r>
              <a:rPr lang="tr-TR" sz="2500" b="1" dirty="0">
                <a:latin typeface="Candara" panose="020E0502030303020204" pitchFamily="34" charset="0"/>
              </a:rPr>
              <a:t>Sayılı Türk Ticaret Kanunu’ </a:t>
            </a:r>
            <a:r>
              <a:rPr lang="tr-TR" sz="2500" b="1" dirty="0" err="1">
                <a:latin typeface="Candara" panose="020E0502030303020204" pitchFamily="34" charset="0"/>
              </a:rPr>
              <a:t>nda</a:t>
            </a:r>
            <a:r>
              <a:rPr lang="tr-TR" sz="2500" b="1" dirty="0">
                <a:latin typeface="Candara" panose="020E0502030303020204" pitchFamily="34" charset="0"/>
              </a:rPr>
              <a:t> sona erme ve tasfiye ile ilgili hükümler  529 ila 548 maddeler arasında düzenlenmiştir.</a:t>
            </a:r>
          </a:p>
          <a:p>
            <a:pPr algn="just"/>
            <a:endParaRPr lang="tr-TR" sz="2500" b="1" dirty="0" smtClean="0">
              <a:latin typeface="Candara" panose="020E0502030303020204" pitchFamily="34" charset="0"/>
            </a:endParaRPr>
          </a:p>
          <a:p>
            <a:pPr algn="just"/>
            <a:r>
              <a:rPr lang="tr-TR" sz="2500" b="1" dirty="0" smtClean="0">
                <a:latin typeface="Candara" panose="020E0502030303020204" pitchFamily="34" charset="0"/>
              </a:rPr>
              <a:t>1.1.1.Genel </a:t>
            </a:r>
            <a:r>
              <a:rPr lang="tr-TR" sz="2500" b="1" dirty="0">
                <a:latin typeface="Candara" panose="020E0502030303020204" pitchFamily="34" charset="0"/>
              </a:rPr>
              <a:t>Sona Erme Halleri</a:t>
            </a:r>
          </a:p>
          <a:p>
            <a:pPr algn="just"/>
            <a:r>
              <a:rPr lang="tr-TR" sz="2500" b="1" dirty="0" smtClean="0">
                <a:latin typeface="Candara" panose="020E0502030303020204" pitchFamily="34" charset="0"/>
              </a:rPr>
              <a:t>MADDE </a:t>
            </a:r>
            <a:r>
              <a:rPr lang="tr-TR" sz="2500" b="1" dirty="0">
                <a:latin typeface="Candara" panose="020E0502030303020204" pitchFamily="34" charset="0"/>
              </a:rPr>
              <a:t>529</a:t>
            </a:r>
            <a:r>
              <a:rPr lang="tr-TR" sz="2500" dirty="0">
                <a:latin typeface="Candara" panose="020E0502030303020204" pitchFamily="34" charset="0"/>
              </a:rPr>
              <a:t>-</a:t>
            </a:r>
            <a:r>
              <a:rPr lang="tr-TR" sz="2500" b="1" dirty="0">
                <a:latin typeface="Candara" panose="020E0502030303020204" pitchFamily="34" charset="0"/>
              </a:rPr>
              <a:t> </a:t>
            </a:r>
            <a:r>
              <a:rPr lang="tr-TR" sz="2500" dirty="0">
                <a:latin typeface="Candara" panose="020E0502030303020204" pitchFamily="34" charset="0"/>
              </a:rPr>
              <a:t>(1)</a:t>
            </a:r>
            <a:r>
              <a:rPr lang="tr-TR" sz="2500" b="1" dirty="0">
                <a:latin typeface="Candara" panose="020E0502030303020204" pitchFamily="34" charset="0"/>
              </a:rPr>
              <a:t> </a:t>
            </a:r>
            <a:r>
              <a:rPr lang="tr-TR" sz="2500" b="1" dirty="0">
                <a:solidFill>
                  <a:srgbClr val="00B050"/>
                </a:solidFill>
                <a:latin typeface="Candara" panose="020E0502030303020204" pitchFamily="34" charset="0"/>
              </a:rPr>
              <a:t>Anonim şirket;</a:t>
            </a:r>
          </a:p>
          <a:p>
            <a:pPr marL="457200" indent="-457200" algn="just">
              <a:buAutoNum type="alphaLcParenR"/>
            </a:pPr>
            <a:r>
              <a:rPr lang="tr-TR" sz="2500" dirty="0">
                <a:latin typeface="Candara" panose="020E0502030303020204" pitchFamily="34" charset="0"/>
              </a:rPr>
              <a:t>Sürenin sona ermesine rağmen işlere fiilen devam etmek suretiyle belirsiz süreli hâle gelmemişse, esas sözleşmede öngörülen sürenin sona ermesiyle,</a:t>
            </a:r>
          </a:p>
          <a:p>
            <a:pPr algn="just"/>
            <a:r>
              <a:rPr lang="tr-TR" sz="2500" dirty="0">
                <a:latin typeface="Candara" panose="020E0502030303020204" pitchFamily="34" charset="0"/>
              </a:rPr>
              <a:t>b) İşletme konusunun gerçekleşmesiyle veya gerçekleşmesinin imkânsız hâle gelmesiyle,</a:t>
            </a:r>
          </a:p>
          <a:p>
            <a:pPr algn="just"/>
            <a:r>
              <a:rPr lang="tr-TR" sz="2500" dirty="0">
                <a:latin typeface="Candara" panose="020E0502030303020204" pitchFamily="34" charset="0"/>
              </a:rPr>
              <a:t>c) Esas sözleşmede öngörülmüş herhangi bir sona erme sebebinin gerçekleşmesiyle</a:t>
            </a:r>
            <a:r>
              <a:rPr lang="tr-TR" sz="2500" dirty="0" smtClean="0">
                <a:latin typeface="Candara" panose="020E0502030303020204" pitchFamily="34" charset="0"/>
              </a:rPr>
              <a:t>,</a:t>
            </a:r>
            <a:endParaRPr lang="tr-TR" sz="2500" b="1" dirty="0">
              <a:solidFill>
                <a:srgbClr val="0070C0"/>
              </a:solidFill>
              <a:latin typeface="Candara" panose="020E0502030303020204" pitchFamily="34" charset="0"/>
            </a:endParaRPr>
          </a:p>
          <a:p>
            <a:pPr algn="just"/>
            <a:r>
              <a:rPr lang="tr-TR" sz="2500" dirty="0" smtClean="0">
                <a:latin typeface="Candara" panose="020E0502030303020204" pitchFamily="34" charset="0"/>
              </a:rPr>
              <a:t>d</a:t>
            </a:r>
            <a:r>
              <a:rPr lang="tr-TR" sz="2500" dirty="0">
                <a:latin typeface="Candara" panose="020E0502030303020204" pitchFamily="34" charset="0"/>
              </a:rPr>
              <a:t>) 421 inci maddenin üçüncü ve dördüncü fıkralarına uygun olarak alınan genel kurul kararıyla</a:t>
            </a:r>
            <a:r>
              <a:rPr lang="tr-TR" sz="2500" dirty="0" smtClean="0">
                <a:latin typeface="Candara" panose="020E0502030303020204" pitchFamily="34" charset="0"/>
              </a:rPr>
              <a:t>,</a:t>
            </a:r>
            <a:endParaRPr lang="tr-TR" sz="2500" dirty="0">
              <a:latin typeface="Candara" panose="020E0502030303020204" pitchFamily="34" charset="0"/>
            </a:endParaRPr>
          </a:p>
          <a:p>
            <a:pPr algn="just"/>
            <a:r>
              <a:rPr lang="tr-TR" sz="2500" dirty="0">
                <a:latin typeface="Candara" panose="020E0502030303020204" pitchFamily="34" charset="0"/>
              </a:rPr>
              <a:t>e) İflasına karar verilmesiyle,</a:t>
            </a:r>
          </a:p>
          <a:p>
            <a:pPr algn="just"/>
            <a:r>
              <a:rPr lang="tr-TR" sz="2500" dirty="0">
                <a:latin typeface="Candara" panose="020E0502030303020204" pitchFamily="34" charset="0"/>
              </a:rPr>
              <a:t>f) Kanunlarda öngörülen diğer </a:t>
            </a:r>
            <a:r>
              <a:rPr lang="tr-TR" sz="2500" dirty="0" smtClean="0">
                <a:latin typeface="Candara" panose="020E0502030303020204" pitchFamily="34" charset="0"/>
              </a:rPr>
              <a:t>hâllerde,</a:t>
            </a:r>
          </a:p>
          <a:p>
            <a:pPr algn="just"/>
            <a:r>
              <a:rPr lang="tr-TR" sz="2500" b="1" dirty="0" smtClean="0">
                <a:solidFill>
                  <a:srgbClr val="00B050"/>
                </a:solidFill>
                <a:latin typeface="Candara" panose="020E0502030303020204" pitchFamily="34" charset="0"/>
              </a:rPr>
              <a:t>sona </a:t>
            </a:r>
            <a:r>
              <a:rPr lang="tr-TR" sz="2500" b="1" dirty="0">
                <a:solidFill>
                  <a:srgbClr val="00B050"/>
                </a:solidFill>
                <a:latin typeface="Candara" panose="020E0502030303020204" pitchFamily="34" charset="0"/>
              </a:rPr>
              <a:t>erer</a:t>
            </a:r>
            <a:r>
              <a:rPr lang="tr-TR" sz="2500" b="1" dirty="0" smtClean="0">
                <a:solidFill>
                  <a:srgbClr val="00B050"/>
                </a:solidFill>
                <a:latin typeface="Candara" panose="020E0502030303020204" pitchFamily="34" charset="0"/>
              </a:rPr>
              <a:t>. </a:t>
            </a:r>
          </a:p>
          <a:p>
            <a:endParaRPr lang="tr-TR" sz="2500" b="1" dirty="0">
              <a:solidFill>
                <a:srgbClr val="FF0000"/>
              </a:solidFill>
              <a:latin typeface="Candara" panose="020E0502030303020204" pitchFamily="34" charset="0"/>
            </a:endParaRPr>
          </a:p>
          <a:p>
            <a:r>
              <a:rPr lang="tr-TR" sz="2800" dirty="0"/>
              <a:t> </a:t>
            </a:r>
          </a:p>
        </p:txBody>
      </p:sp>
    </p:spTree>
    <p:extLst>
      <p:ext uri="{BB962C8B-B14F-4D97-AF65-F5344CB8AC3E}">
        <p14:creationId xmlns:p14="http://schemas.microsoft.com/office/powerpoint/2010/main" val="6369235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0" y="-21948"/>
            <a:ext cx="12192000" cy="492443"/>
          </a:xfrm>
          <a:prstGeom prst="rect">
            <a:avLst/>
          </a:prstGeom>
          <a:noFill/>
        </p:spPr>
        <p:txBody>
          <a:bodyPr wrap="square" rtlCol="0" anchor="ctr">
            <a:spAutoFit/>
          </a:bodyPr>
          <a:lstStyle/>
          <a:p>
            <a:pPr lvl="0" algn="ctr">
              <a:defRPr/>
            </a:pPr>
            <a:r>
              <a:rPr lang="tr-TR" sz="2500" b="1" dirty="0" smtClean="0">
                <a:latin typeface="Candara" panose="020E0502030303020204" pitchFamily="34" charset="0"/>
              </a:rPr>
              <a:t>Anonim </a:t>
            </a:r>
            <a:r>
              <a:rPr lang="tr-TR" sz="2500" b="1" dirty="0">
                <a:latin typeface="Candara" panose="020E0502030303020204" pitchFamily="34" charset="0"/>
              </a:rPr>
              <a:t>Şirket Tasfiyeye Giriş</a:t>
            </a:r>
          </a:p>
        </p:txBody>
      </p:sp>
      <p:pic>
        <p:nvPicPr>
          <p:cNvPr id="6" name="Picture 4" descr="türk bayrağı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51172" y="-6452"/>
            <a:ext cx="435804" cy="435804"/>
          </a:xfrm>
          <a:prstGeom prst="rect">
            <a:avLst/>
          </a:prstGeom>
          <a:noFill/>
          <a:extLst>
            <a:ext uri="{909E8E84-426E-40DD-AFC4-6F175D3DCCD1}">
              <a14:hiddenFill xmlns:a14="http://schemas.microsoft.com/office/drawing/2010/main">
                <a:solidFill>
                  <a:srgbClr val="FFFFFF"/>
                </a:solidFill>
              </a14:hiddenFill>
            </a:ext>
          </a:extLst>
        </p:spPr>
      </p:pic>
      <p:sp>
        <p:nvSpPr>
          <p:cNvPr id="9" name="Metin kutusu 8"/>
          <p:cNvSpPr txBox="1"/>
          <p:nvPr/>
        </p:nvSpPr>
        <p:spPr>
          <a:xfrm>
            <a:off x="0" y="470495"/>
            <a:ext cx="12192000" cy="307777"/>
          </a:xfrm>
          <a:prstGeom prst="rect">
            <a:avLst/>
          </a:prstGeom>
          <a:solidFill>
            <a:schemeClr val="tx2"/>
          </a:solidFill>
          <a:ln>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Microsoft YaHei UI Light" panose="020B0502040204020203" pitchFamily="34" charset="-122"/>
              <a:ea typeface="Microsoft YaHei UI Light" panose="020B0502040204020203" pitchFamily="34" charset="-122"/>
              <a:cs typeface="+mn-cs"/>
            </a:endParaRPr>
          </a:p>
        </p:txBody>
      </p:sp>
      <p:pic>
        <p:nvPicPr>
          <p:cNvPr id="23" name="Resim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4" y="-1428"/>
            <a:ext cx="426818" cy="426818"/>
          </a:xfrm>
          <a:prstGeom prst="rect">
            <a:avLst/>
          </a:prstGeom>
        </p:spPr>
      </p:pic>
      <p:pic>
        <p:nvPicPr>
          <p:cNvPr id="24" name="Resim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718" y="-1428"/>
            <a:ext cx="429581" cy="429581"/>
          </a:xfrm>
          <a:prstGeom prst="rect">
            <a:avLst/>
          </a:prstGeom>
        </p:spPr>
      </p:pic>
      <p:pic>
        <p:nvPicPr>
          <p:cNvPr id="25" name="Resim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83498" y="4122"/>
            <a:ext cx="1140269" cy="427366"/>
          </a:xfrm>
          <a:prstGeom prst="rect">
            <a:avLst/>
          </a:prstGeom>
        </p:spPr>
      </p:pic>
      <p:sp>
        <p:nvSpPr>
          <p:cNvPr id="8" name="Metin kutusu 7"/>
          <p:cNvSpPr txBox="1"/>
          <p:nvPr/>
        </p:nvSpPr>
        <p:spPr>
          <a:xfrm>
            <a:off x="-5024" y="-375889"/>
            <a:ext cx="12192000" cy="8294578"/>
          </a:xfrm>
          <a:prstGeom prst="rect">
            <a:avLst/>
          </a:prstGeom>
          <a:noFill/>
        </p:spPr>
        <p:txBody>
          <a:bodyPr wrap="square" rtlCol="0" anchor="ctr">
            <a:spAutoFit/>
          </a:bodyPr>
          <a:lstStyle/>
          <a:p>
            <a:pPr algn="just"/>
            <a:endParaRPr lang="tr-TR" sz="2500" b="1" dirty="0" smtClean="0">
              <a:solidFill>
                <a:srgbClr val="FF0000"/>
              </a:solidFill>
              <a:latin typeface="Candara" panose="020E0502030303020204" pitchFamily="34" charset="0"/>
            </a:endParaRPr>
          </a:p>
          <a:p>
            <a:pPr algn="just"/>
            <a:endParaRPr lang="tr-TR" sz="2500" b="1" dirty="0">
              <a:solidFill>
                <a:srgbClr val="FF0000"/>
              </a:solidFill>
              <a:latin typeface="Candara" panose="020E0502030303020204" pitchFamily="34" charset="0"/>
            </a:endParaRPr>
          </a:p>
          <a:p>
            <a:pPr algn="just"/>
            <a:endParaRPr lang="tr-TR" sz="2500" b="1" dirty="0" smtClean="0">
              <a:solidFill>
                <a:srgbClr val="FF0000"/>
              </a:solidFill>
              <a:latin typeface="Candara" panose="020E0502030303020204" pitchFamily="34" charset="0"/>
            </a:endParaRPr>
          </a:p>
          <a:p>
            <a:pPr algn="just"/>
            <a:r>
              <a:rPr lang="tr-TR" sz="2500" b="1" dirty="0" smtClean="0">
                <a:latin typeface="Candara" panose="020E0502030303020204" pitchFamily="34" charset="0"/>
              </a:rPr>
              <a:t>1.1.1.a. Kanunlarda Öngörülen Diğer Haller</a:t>
            </a:r>
          </a:p>
          <a:p>
            <a:pPr marL="457200" indent="-457200" algn="just">
              <a:buFont typeface="Arial" panose="020B0604020202020204" pitchFamily="34" charset="0"/>
              <a:buChar char="•"/>
            </a:pPr>
            <a:r>
              <a:rPr lang="tr-TR" sz="2500" b="1" dirty="0">
                <a:latin typeface="Candara" panose="020E0502030303020204" pitchFamily="34" charset="0"/>
              </a:rPr>
              <a:t> Kamu düzenine veya işletme konusuna aykırı işlemlerde ve faaliyetlerde bulunmak</a:t>
            </a:r>
            <a:r>
              <a:rPr lang="tr-TR" sz="2500" b="1" dirty="0" smtClean="0">
                <a:latin typeface="Candara" panose="020E0502030303020204" pitchFamily="34" charset="0"/>
              </a:rPr>
              <a:t>.</a:t>
            </a:r>
            <a:r>
              <a:rPr lang="tr-TR" sz="2500" dirty="0" smtClean="0">
                <a:latin typeface="Candara" panose="020E0502030303020204" pitchFamily="34" charset="0"/>
              </a:rPr>
              <a:t> </a:t>
            </a:r>
            <a:r>
              <a:rPr lang="tr-TR" sz="2000" i="1" dirty="0" smtClean="0">
                <a:latin typeface="Candara" panose="020E0502030303020204" pitchFamily="34" charset="0"/>
              </a:rPr>
              <a:t>(TTK m. 210/3: Kamu </a:t>
            </a:r>
            <a:r>
              <a:rPr lang="tr-TR" sz="2000" i="1" dirty="0">
                <a:latin typeface="Candara" panose="020E0502030303020204" pitchFamily="34" charset="0"/>
              </a:rPr>
              <a:t>düzenine veya işletme konusuna aykırı işlemlerde veya bu yönde hazırlıklarda ya da muvazaalı iş ve faaliyetlerde bulunduğu belirlenen ticaret şirketleri hakkında, özel kanunlardaki hükümler saklı kalmak kaydıyla, Gümrük ve Ticaret Bakanlığınca, bu tür işlem, hazırlık veya faaliyetlerin öğrenilmesinden itibaren bir yıl içinde fesih davası açılabilir</a:t>
            </a:r>
            <a:r>
              <a:rPr lang="tr-TR" sz="2000" i="1" dirty="0" smtClean="0">
                <a:latin typeface="Candara" panose="020E0502030303020204" pitchFamily="34" charset="0"/>
              </a:rPr>
              <a:t>.)</a:t>
            </a:r>
          </a:p>
          <a:p>
            <a:pPr marL="457200" indent="-457200" algn="just">
              <a:buFont typeface="Arial" panose="020B0604020202020204" pitchFamily="34" charset="0"/>
              <a:buChar char="•"/>
            </a:pPr>
            <a:endParaRPr lang="tr-TR" sz="2000" i="1" dirty="0" smtClean="0">
              <a:latin typeface="Candara" panose="020E0502030303020204" pitchFamily="34" charset="0"/>
            </a:endParaRPr>
          </a:p>
          <a:p>
            <a:pPr marL="457200" indent="-457200" algn="just">
              <a:buFont typeface="Arial" panose="020B0604020202020204" pitchFamily="34" charset="0"/>
              <a:buChar char="•"/>
            </a:pPr>
            <a:r>
              <a:rPr lang="tr-TR" sz="2500" b="1" dirty="0" smtClean="0">
                <a:latin typeface="Candara" panose="020E0502030303020204" pitchFamily="34" charset="0"/>
              </a:rPr>
              <a:t>Kuruluşta kanununa aykırılık. </a:t>
            </a:r>
            <a:r>
              <a:rPr lang="tr-TR" sz="2000" i="1" dirty="0" smtClean="0">
                <a:latin typeface="Candara" panose="020E0502030303020204" pitchFamily="34" charset="0"/>
              </a:rPr>
              <a:t>(</a:t>
            </a:r>
            <a:r>
              <a:rPr lang="tr-TR" sz="2000" i="1" dirty="0">
                <a:latin typeface="Candara" panose="020E0502030303020204" pitchFamily="34" charset="0"/>
              </a:rPr>
              <a:t>TTK</a:t>
            </a:r>
            <a:r>
              <a:rPr lang="tr-TR" sz="2000" i="1" dirty="0" smtClean="0">
                <a:latin typeface="Candara" panose="020E0502030303020204" pitchFamily="34" charset="0"/>
              </a:rPr>
              <a:t>. m.353 </a:t>
            </a:r>
            <a:r>
              <a:rPr lang="tr-TR" sz="2000" i="1" dirty="0">
                <a:latin typeface="Candara" panose="020E0502030303020204" pitchFamily="34" charset="0"/>
              </a:rPr>
              <a:t>Anonim şirketin butlanına veya yokluğuna karar verilemez. Ancak, şirketin kurulmasında kanun hükümlerine aykırı hareket edilmek suretiyle, alacaklıların, pay sahiplerinin veya kamunun menfaatleri önemli bir şekilde tehlikeye düşürülmüş veya ihlal edilmiş olursa, yönetim kurulunun, Gümrük ve Ticaret Bakanlığının, ilgili alacaklının veya pay sahibinin istemi üzerine şirketin merkezinin bulunduğu yerdeki asliye ticaret mahkemesince şirketin feshine karar verilir. Mahkeme davanın açıldığı tarihte gerekli önlemleri </a:t>
            </a:r>
            <a:r>
              <a:rPr lang="tr-TR" sz="2000" i="1" dirty="0" smtClean="0">
                <a:latin typeface="Candara" panose="020E0502030303020204" pitchFamily="34" charset="0"/>
              </a:rPr>
              <a:t>alır…)</a:t>
            </a:r>
          </a:p>
          <a:p>
            <a:pPr algn="just"/>
            <a:endParaRPr lang="tr-TR" sz="2000" i="1" dirty="0">
              <a:latin typeface="Candara" panose="020E0502030303020204" pitchFamily="34" charset="0"/>
            </a:endParaRPr>
          </a:p>
          <a:p>
            <a:pPr marL="457200" indent="-457200" algn="just">
              <a:buFont typeface="Arial" panose="020B0604020202020204" pitchFamily="34" charset="0"/>
              <a:buChar char="•"/>
            </a:pPr>
            <a:r>
              <a:rPr lang="tr-TR" sz="2500" b="1" dirty="0">
                <a:latin typeface="Candara" panose="020E0502030303020204" pitchFamily="34" charset="0"/>
              </a:rPr>
              <a:t>Esas sermayenin üçte ikisinin </a:t>
            </a:r>
            <a:r>
              <a:rPr lang="tr-TR" sz="2500" b="1" dirty="0" smtClean="0">
                <a:latin typeface="Candara" panose="020E0502030303020204" pitchFamily="34" charset="0"/>
              </a:rPr>
              <a:t>kaybedilmesi. </a:t>
            </a:r>
            <a:r>
              <a:rPr lang="tr-TR" sz="2000" i="1" dirty="0" smtClean="0">
                <a:latin typeface="Candara" panose="020E0502030303020204" pitchFamily="34" charset="0"/>
              </a:rPr>
              <a:t>(</a:t>
            </a:r>
            <a:r>
              <a:rPr lang="tr-TR" sz="2000" i="1" dirty="0">
                <a:latin typeface="Candara" panose="020E0502030303020204" pitchFamily="34" charset="0"/>
              </a:rPr>
              <a:t>TTK. m.376/2: Son yıllık bilançoya göre, sermaye ile kanuni yedek akçeler toplamının üçte ikisinin zarar sebebiyle karşılıksız kaldığı anlaşıldığı takdirde, derhâl toplantıya çağrılan genel kurul, sermayenin üçte biri ile yetinme veya sermayenin tamamlanmasına karar vermediği takdirde şirket kendiliğinden sona erer. </a:t>
            </a:r>
            <a:r>
              <a:rPr lang="tr-TR" sz="2000" i="1" dirty="0" smtClean="0">
                <a:latin typeface="Candara" panose="020E0502030303020204" pitchFamily="34" charset="0"/>
              </a:rPr>
              <a:t>)</a:t>
            </a:r>
            <a:endParaRPr lang="tr-TR" sz="2000" i="1" dirty="0">
              <a:latin typeface="Candara" panose="020E0502030303020204" pitchFamily="34" charset="0"/>
            </a:endParaRPr>
          </a:p>
          <a:p>
            <a:pPr marL="457200" indent="-457200">
              <a:buFont typeface="Arial" panose="020B0604020202020204" pitchFamily="34" charset="0"/>
              <a:buChar char="•"/>
            </a:pPr>
            <a:endParaRPr lang="tr-TR" sz="2500" dirty="0" smtClean="0">
              <a:latin typeface="Candara" panose="020E0502030303020204" pitchFamily="34" charset="0"/>
            </a:endParaRPr>
          </a:p>
          <a:p>
            <a:pPr marL="457200" indent="-457200">
              <a:buFont typeface="Arial" panose="020B0604020202020204" pitchFamily="34" charset="0"/>
              <a:buChar char="•"/>
            </a:pPr>
            <a:endParaRPr lang="tr-TR" sz="2500" dirty="0">
              <a:latin typeface="Candara" panose="020E0502030303020204" pitchFamily="34" charset="0"/>
            </a:endParaRPr>
          </a:p>
          <a:p>
            <a:endParaRPr lang="tr-TR" sz="2800" dirty="0"/>
          </a:p>
        </p:txBody>
      </p:sp>
    </p:spTree>
    <p:extLst>
      <p:ext uri="{BB962C8B-B14F-4D97-AF65-F5344CB8AC3E}">
        <p14:creationId xmlns:p14="http://schemas.microsoft.com/office/powerpoint/2010/main" val="13523691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22926" y="-21948"/>
            <a:ext cx="12192000" cy="492443"/>
          </a:xfrm>
          <a:prstGeom prst="rect">
            <a:avLst/>
          </a:prstGeom>
          <a:noFill/>
        </p:spPr>
        <p:txBody>
          <a:bodyPr wrap="square" rtlCol="0" anchor="ctr">
            <a:spAutoFit/>
          </a:bodyPr>
          <a:lstStyle/>
          <a:p>
            <a:pPr lvl="0" algn="ctr">
              <a:defRPr/>
            </a:pPr>
            <a:r>
              <a:rPr lang="tr-TR" sz="2500" b="1" dirty="0">
                <a:latin typeface="Candara" panose="020E0502030303020204" pitchFamily="34" charset="0"/>
              </a:rPr>
              <a:t>Anonim Şirket Tasfiyeye Giriş</a:t>
            </a:r>
          </a:p>
        </p:txBody>
      </p:sp>
      <p:pic>
        <p:nvPicPr>
          <p:cNvPr id="6" name="Picture 4" descr="türk bayrağı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51172" y="-6452"/>
            <a:ext cx="435804" cy="435804"/>
          </a:xfrm>
          <a:prstGeom prst="rect">
            <a:avLst/>
          </a:prstGeom>
          <a:noFill/>
          <a:extLst>
            <a:ext uri="{909E8E84-426E-40DD-AFC4-6F175D3DCCD1}">
              <a14:hiddenFill xmlns:a14="http://schemas.microsoft.com/office/drawing/2010/main">
                <a:solidFill>
                  <a:srgbClr val="FFFFFF"/>
                </a:solidFill>
              </a14:hiddenFill>
            </a:ext>
          </a:extLst>
        </p:spPr>
      </p:pic>
      <p:sp>
        <p:nvSpPr>
          <p:cNvPr id="9" name="Metin kutusu 8"/>
          <p:cNvSpPr txBox="1"/>
          <p:nvPr/>
        </p:nvSpPr>
        <p:spPr>
          <a:xfrm>
            <a:off x="0" y="430432"/>
            <a:ext cx="12192000" cy="307777"/>
          </a:xfrm>
          <a:prstGeom prst="rect">
            <a:avLst/>
          </a:prstGeom>
          <a:solidFill>
            <a:schemeClr val="tx2"/>
          </a:solidFill>
          <a:ln>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Microsoft YaHei UI Light" panose="020B0502040204020203" pitchFamily="34" charset="-122"/>
              <a:ea typeface="Microsoft YaHei UI Light" panose="020B0502040204020203" pitchFamily="34" charset="-122"/>
              <a:cs typeface="+mn-cs"/>
            </a:endParaRPr>
          </a:p>
        </p:txBody>
      </p:sp>
      <p:pic>
        <p:nvPicPr>
          <p:cNvPr id="23" name="Resim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4" y="-1428"/>
            <a:ext cx="426818" cy="426818"/>
          </a:xfrm>
          <a:prstGeom prst="rect">
            <a:avLst/>
          </a:prstGeom>
        </p:spPr>
      </p:pic>
      <p:pic>
        <p:nvPicPr>
          <p:cNvPr id="24" name="Resim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718" y="-1428"/>
            <a:ext cx="429581" cy="429581"/>
          </a:xfrm>
          <a:prstGeom prst="rect">
            <a:avLst/>
          </a:prstGeom>
        </p:spPr>
      </p:pic>
      <p:pic>
        <p:nvPicPr>
          <p:cNvPr id="25" name="Resim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83498" y="4122"/>
            <a:ext cx="1140269" cy="427366"/>
          </a:xfrm>
          <a:prstGeom prst="rect">
            <a:avLst/>
          </a:prstGeom>
        </p:spPr>
      </p:pic>
      <p:sp>
        <p:nvSpPr>
          <p:cNvPr id="8" name="Metin kutusu 7"/>
          <p:cNvSpPr txBox="1"/>
          <p:nvPr/>
        </p:nvSpPr>
        <p:spPr>
          <a:xfrm>
            <a:off x="-5024" y="640467"/>
            <a:ext cx="12192000" cy="9217908"/>
          </a:xfrm>
          <a:prstGeom prst="rect">
            <a:avLst/>
          </a:prstGeom>
          <a:noFill/>
        </p:spPr>
        <p:txBody>
          <a:bodyPr wrap="square" rtlCol="0" anchor="ctr">
            <a:spAutoFit/>
          </a:bodyPr>
          <a:lstStyle/>
          <a:p>
            <a:r>
              <a:rPr lang="tr-TR" sz="2500" b="1" dirty="0" smtClean="0">
                <a:latin typeface="Candara" panose="020E0502030303020204" pitchFamily="34" charset="0"/>
              </a:rPr>
              <a:t>1.1.2</a:t>
            </a:r>
            <a:r>
              <a:rPr lang="tr-TR" sz="2500" b="1" dirty="0">
                <a:latin typeface="Candara" panose="020E0502030303020204" pitchFamily="34" charset="0"/>
              </a:rPr>
              <a:t>. Özel Sona Erme </a:t>
            </a:r>
            <a:r>
              <a:rPr lang="tr-TR" sz="2500" b="1" dirty="0" smtClean="0">
                <a:latin typeface="Candara" panose="020E0502030303020204" pitchFamily="34" charset="0"/>
              </a:rPr>
              <a:t>Halleri</a:t>
            </a:r>
            <a:endParaRPr lang="tr-TR" sz="2500" b="1" dirty="0">
              <a:latin typeface="Candara" panose="020E0502030303020204" pitchFamily="34" charset="0"/>
            </a:endParaRPr>
          </a:p>
          <a:p>
            <a:r>
              <a:rPr lang="tr-TR" sz="2500" b="1" dirty="0" smtClean="0">
                <a:latin typeface="Candara" panose="020E0502030303020204" pitchFamily="34" charset="0"/>
              </a:rPr>
              <a:t>1.1.2.a) Organların </a:t>
            </a:r>
            <a:r>
              <a:rPr lang="tr-TR" sz="2500" b="1" dirty="0">
                <a:latin typeface="Candara" panose="020E0502030303020204" pitchFamily="34" charset="0"/>
              </a:rPr>
              <a:t>eksikliği  (TTK 530)</a:t>
            </a:r>
          </a:p>
          <a:p>
            <a:pPr algn="just"/>
            <a:r>
              <a:rPr lang="tr-TR" sz="2000" dirty="0" smtClean="0">
                <a:latin typeface="Candara" panose="020E0502030303020204" pitchFamily="34" charset="0"/>
              </a:rPr>
              <a:t>(</a:t>
            </a:r>
            <a:r>
              <a:rPr lang="tr-TR" sz="2000" dirty="0">
                <a:latin typeface="Candara" panose="020E0502030303020204" pitchFamily="34" charset="0"/>
              </a:rPr>
              <a:t>1) Uzun süreden beri şirketin kanunen gerekli olan organlarından biri mevcut değilse veya genel kurul toplanamıyorsa, pay sahipleri, şirket alacaklıları veya Gümrük ve Ticaret Bakanlığının istemi üzerine, şirket merkezinin bulunduğu yerdeki asliye ticaret mahkemesi, yönetim kurulunu da dinleyerek şirketin durumunu kanuna uygun hâle getirmesi için bir süre belirler. Bu süre içinde durum düzeltilmezse, mahkeme şirketin feshine karar verir.</a:t>
            </a:r>
          </a:p>
          <a:p>
            <a:pPr algn="just"/>
            <a:r>
              <a:rPr lang="tr-TR" sz="2000" dirty="0">
                <a:latin typeface="Candara" panose="020E0502030303020204" pitchFamily="34" charset="0"/>
              </a:rPr>
              <a:t>(2) Dava açıldığında mahkeme, taraflardan birinin istemi üzerine gerekli önlemleri alabilir</a:t>
            </a:r>
            <a:r>
              <a:rPr lang="tr-TR" sz="2500" dirty="0">
                <a:latin typeface="Candara" panose="020E0502030303020204" pitchFamily="34" charset="0"/>
              </a:rPr>
              <a:t>. </a:t>
            </a:r>
            <a:endParaRPr lang="tr-TR" sz="2500" dirty="0" smtClean="0">
              <a:latin typeface="Candara" panose="020E0502030303020204" pitchFamily="34" charset="0"/>
            </a:endParaRPr>
          </a:p>
          <a:p>
            <a:pPr algn="just"/>
            <a:r>
              <a:rPr lang="tr-TR" sz="2500" b="1" dirty="0">
                <a:solidFill>
                  <a:srgbClr val="00B050"/>
                </a:solidFill>
                <a:latin typeface="Candara" panose="020E0502030303020204" pitchFamily="34" charset="0"/>
              </a:rPr>
              <a:t>-Uzun süreden beri genel kurulun toplanamaması durumu</a:t>
            </a:r>
            <a:r>
              <a:rPr lang="tr-TR" sz="2500" b="1" dirty="0" smtClean="0">
                <a:solidFill>
                  <a:srgbClr val="00B050"/>
                </a:solidFill>
                <a:latin typeface="Candara" panose="020E0502030303020204" pitchFamily="34" charset="0"/>
              </a:rPr>
              <a:t>.</a:t>
            </a:r>
            <a:endParaRPr lang="tr-TR" sz="2500" b="1" dirty="0">
              <a:solidFill>
                <a:srgbClr val="00B050"/>
              </a:solidFill>
              <a:latin typeface="Candara" panose="020E0502030303020204" pitchFamily="34" charset="0"/>
            </a:endParaRPr>
          </a:p>
          <a:p>
            <a:pPr algn="just"/>
            <a:endParaRPr lang="tr-TR" sz="2500" dirty="0">
              <a:latin typeface="Candara" panose="020E0502030303020204" pitchFamily="34" charset="0"/>
            </a:endParaRPr>
          </a:p>
          <a:p>
            <a:r>
              <a:rPr lang="tr-TR" sz="2500" b="1" dirty="0" smtClean="0">
                <a:latin typeface="Candara" panose="020E0502030303020204" pitchFamily="34" charset="0"/>
              </a:rPr>
              <a:t>1.1.2.b) Haklı </a:t>
            </a:r>
            <a:r>
              <a:rPr lang="tr-TR" sz="2500" b="1" dirty="0">
                <a:latin typeface="Candara" panose="020E0502030303020204" pitchFamily="34" charset="0"/>
              </a:rPr>
              <a:t>sebepler ile fesih (TTK 531</a:t>
            </a:r>
            <a:r>
              <a:rPr lang="tr-TR" sz="2500" b="1" dirty="0" smtClean="0">
                <a:latin typeface="Candara" panose="020E0502030303020204" pitchFamily="34" charset="0"/>
              </a:rPr>
              <a:t>)</a:t>
            </a:r>
          </a:p>
          <a:p>
            <a:r>
              <a:rPr lang="tr-TR" sz="2000" dirty="0" smtClean="0">
                <a:latin typeface="Candara" panose="020E0502030303020204" pitchFamily="34" charset="0"/>
              </a:rPr>
              <a:t>(</a:t>
            </a:r>
            <a:r>
              <a:rPr lang="tr-TR" sz="2000" dirty="0">
                <a:latin typeface="Candara" panose="020E0502030303020204" pitchFamily="34" charset="0"/>
              </a:rPr>
              <a:t>1) Haklı sebeplerin varlığında, sermayenin en az onda birini ve halka açık şirketlerde yirmide birini temsil eden payların sahipleri, şirketin merkezinin bulunduğu yerdeki asliye ticaret mahkemesinden şirketin feshine karar verilmesini isteyebilirler. Mahkeme, fesih yerine, davacı pay sahiplerine, paylarının karar tarihine en yakın tarihteki gerçek değerlerinin ödenip davacı pay sahiplerinin şirketten çıkarılmalarına veya duruma uygun düşen ve kabul edilebilir diğer bir çözüme karar verebilir.</a:t>
            </a:r>
          </a:p>
          <a:p>
            <a:pPr algn="just"/>
            <a:r>
              <a:rPr lang="tr-TR" sz="2500" b="1" dirty="0" smtClean="0">
                <a:solidFill>
                  <a:srgbClr val="00B050"/>
                </a:solidFill>
                <a:latin typeface="Candara" panose="020E0502030303020204" pitchFamily="34" charset="0"/>
              </a:rPr>
              <a:t>-</a:t>
            </a:r>
            <a:r>
              <a:rPr lang="tr-TR" sz="2500" b="1" dirty="0">
                <a:solidFill>
                  <a:srgbClr val="00B050"/>
                </a:solidFill>
                <a:latin typeface="Candara" panose="020E0502030303020204" pitchFamily="34" charset="0"/>
              </a:rPr>
              <a:t>Sermayenin en az onda birine(%10), halka açık anonim şirketlerde yirmide birine (%5) sahip pay sahiplerince açılan fesih davası . </a:t>
            </a:r>
            <a:endParaRPr lang="tr-TR" sz="2500" dirty="0" smtClean="0">
              <a:latin typeface="Candara" panose="020E0502030303020204" pitchFamily="34" charset="0"/>
            </a:endParaRPr>
          </a:p>
          <a:p>
            <a:endParaRPr lang="tr-TR" sz="2500" dirty="0">
              <a:latin typeface="Candara" panose="020E0502030303020204" pitchFamily="34" charset="0"/>
            </a:endParaRPr>
          </a:p>
          <a:p>
            <a:endParaRPr lang="tr-TR" sz="2800" dirty="0" smtClean="0"/>
          </a:p>
          <a:p>
            <a:endParaRPr lang="tr-TR" sz="2800" dirty="0"/>
          </a:p>
          <a:p>
            <a:endParaRPr lang="tr-TR" sz="2800" dirty="0" smtClean="0"/>
          </a:p>
          <a:p>
            <a:endParaRPr lang="tr-TR" sz="2800" dirty="0"/>
          </a:p>
          <a:p>
            <a:endParaRPr lang="tr-TR" sz="2800" dirty="0"/>
          </a:p>
          <a:p>
            <a:r>
              <a:rPr lang="tr-TR" sz="2800" dirty="0"/>
              <a:t> </a:t>
            </a:r>
          </a:p>
        </p:txBody>
      </p:sp>
    </p:spTree>
    <p:extLst>
      <p:ext uri="{BB962C8B-B14F-4D97-AF65-F5344CB8AC3E}">
        <p14:creationId xmlns:p14="http://schemas.microsoft.com/office/powerpoint/2010/main" val="31389417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0" y="-21948"/>
            <a:ext cx="12192000" cy="492443"/>
          </a:xfrm>
          <a:prstGeom prst="rect">
            <a:avLst/>
          </a:prstGeom>
          <a:noFill/>
        </p:spPr>
        <p:txBody>
          <a:bodyPr wrap="square" rtlCol="0" anchor="ctr">
            <a:spAutoFit/>
          </a:bodyPr>
          <a:lstStyle/>
          <a:p>
            <a:pPr lvl="0" algn="ctr">
              <a:defRPr/>
            </a:pPr>
            <a:r>
              <a:rPr lang="tr-TR" sz="2500" b="1" dirty="0">
                <a:latin typeface="Candara" panose="020E0502030303020204" pitchFamily="34" charset="0"/>
              </a:rPr>
              <a:t>Anonim Şirket Tasfiyeye Giriş</a:t>
            </a:r>
          </a:p>
        </p:txBody>
      </p:sp>
      <p:pic>
        <p:nvPicPr>
          <p:cNvPr id="6" name="Picture 4" descr="türk bayrağı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51172" y="-6452"/>
            <a:ext cx="435804" cy="435804"/>
          </a:xfrm>
          <a:prstGeom prst="rect">
            <a:avLst/>
          </a:prstGeom>
          <a:noFill/>
          <a:extLst>
            <a:ext uri="{909E8E84-426E-40DD-AFC4-6F175D3DCCD1}">
              <a14:hiddenFill xmlns:a14="http://schemas.microsoft.com/office/drawing/2010/main">
                <a:solidFill>
                  <a:srgbClr val="FFFFFF"/>
                </a:solidFill>
              </a14:hiddenFill>
            </a:ext>
          </a:extLst>
        </p:spPr>
      </p:pic>
      <p:sp>
        <p:nvSpPr>
          <p:cNvPr id="9" name="Metin kutusu 8"/>
          <p:cNvSpPr txBox="1"/>
          <p:nvPr/>
        </p:nvSpPr>
        <p:spPr>
          <a:xfrm>
            <a:off x="0" y="430432"/>
            <a:ext cx="12192000" cy="307777"/>
          </a:xfrm>
          <a:prstGeom prst="rect">
            <a:avLst/>
          </a:prstGeom>
          <a:solidFill>
            <a:schemeClr val="tx2"/>
          </a:solidFill>
          <a:ln>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Microsoft YaHei UI Light" panose="020B0502040204020203" pitchFamily="34" charset="-122"/>
              <a:ea typeface="Microsoft YaHei UI Light" panose="020B0502040204020203" pitchFamily="34" charset="-122"/>
              <a:cs typeface="+mn-cs"/>
            </a:endParaRPr>
          </a:p>
        </p:txBody>
      </p:sp>
      <p:pic>
        <p:nvPicPr>
          <p:cNvPr id="23" name="Resim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4" y="-1428"/>
            <a:ext cx="426818" cy="426818"/>
          </a:xfrm>
          <a:prstGeom prst="rect">
            <a:avLst/>
          </a:prstGeom>
        </p:spPr>
      </p:pic>
      <p:pic>
        <p:nvPicPr>
          <p:cNvPr id="24" name="Resim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718" y="-1428"/>
            <a:ext cx="429581" cy="429581"/>
          </a:xfrm>
          <a:prstGeom prst="rect">
            <a:avLst/>
          </a:prstGeom>
        </p:spPr>
      </p:pic>
      <p:pic>
        <p:nvPicPr>
          <p:cNvPr id="25" name="Resim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83498" y="4122"/>
            <a:ext cx="1140269" cy="427366"/>
          </a:xfrm>
          <a:prstGeom prst="rect">
            <a:avLst/>
          </a:prstGeom>
        </p:spPr>
      </p:pic>
      <p:sp>
        <p:nvSpPr>
          <p:cNvPr id="8" name="Metin kutusu 7"/>
          <p:cNvSpPr txBox="1"/>
          <p:nvPr/>
        </p:nvSpPr>
        <p:spPr>
          <a:xfrm>
            <a:off x="5184" y="930569"/>
            <a:ext cx="11888863" cy="7155805"/>
          </a:xfrm>
          <a:prstGeom prst="rect">
            <a:avLst/>
          </a:prstGeom>
          <a:noFill/>
        </p:spPr>
        <p:txBody>
          <a:bodyPr wrap="square" rtlCol="0" anchor="ctr">
            <a:spAutoFit/>
          </a:bodyPr>
          <a:lstStyle/>
          <a:p>
            <a:r>
              <a:rPr lang="tr-TR" sz="2500" b="1" dirty="0" smtClean="0">
                <a:latin typeface="Candara" panose="020E0502030303020204" pitchFamily="34" charset="0"/>
              </a:rPr>
              <a:t>1.1.3</a:t>
            </a:r>
            <a:r>
              <a:rPr lang="tr-TR" sz="2500" b="1" dirty="0">
                <a:latin typeface="Candara" panose="020E0502030303020204" pitchFamily="34" charset="0"/>
              </a:rPr>
              <a:t>. Hüküm ve Sonuçlar</a:t>
            </a:r>
          </a:p>
          <a:p>
            <a:pPr marL="342900" indent="-342900" algn="just">
              <a:buFont typeface="Arial" panose="020B0604020202020204" pitchFamily="34" charset="0"/>
              <a:buChar char="•"/>
            </a:pPr>
            <a:r>
              <a:rPr lang="tr-TR" sz="2500" b="1" dirty="0">
                <a:solidFill>
                  <a:srgbClr val="FF0000"/>
                </a:solidFill>
                <a:latin typeface="Candara" panose="020E0502030303020204" pitchFamily="34" charset="0"/>
              </a:rPr>
              <a:t>Tescil ve ilan: </a:t>
            </a:r>
            <a:r>
              <a:rPr lang="tr-TR" sz="2500" dirty="0">
                <a:latin typeface="Candara" panose="020E0502030303020204" pitchFamily="34" charset="0"/>
              </a:rPr>
              <a:t>Sona erme, iflastan ve mahkeme kararından başka bir sebepten ileri gelmişse, tescil ve ilan ettirme yükümlülüğü yönetim kurulundadır. ( TTK. M.532 </a:t>
            </a:r>
            <a:r>
              <a:rPr lang="tr-TR" sz="2500" dirty="0" smtClean="0">
                <a:latin typeface="Candara" panose="020E0502030303020204" pitchFamily="34" charset="0"/>
              </a:rPr>
              <a:t>)</a:t>
            </a:r>
            <a:endParaRPr lang="tr-TR" sz="2500" dirty="0">
              <a:latin typeface="Candara" panose="020E0502030303020204" pitchFamily="34" charset="0"/>
            </a:endParaRPr>
          </a:p>
          <a:p>
            <a:pPr marL="342900" indent="-342900" algn="just">
              <a:buFont typeface="Arial" panose="020B0604020202020204" pitchFamily="34" charset="0"/>
              <a:buChar char="•"/>
            </a:pPr>
            <a:r>
              <a:rPr lang="tr-TR" sz="2500" b="1" dirty="0">
                <a:solidFill>
                  <a:srgbClr val="FF0000"/>
                </a:solidFill>
                <a:latin typeface="Candara" panose="020E0502030303020204" pitchFamily="34" charset="0"/>
              </a:rPr>
              <a:t>Sonuçlar: </a:t>
            </a:r>
            <a:r>
              <a:rPr lang="tr-TR" sz="2500" dirty="0">
                <a:latin typeface="Candara" panose="020E0502030303020204" pitchFamily="34" charset="0"/>
              </a:rPr>
              <a:t>Sona eren şirket tasfiye haline girer. Kanundaki istisnalar saklıdır. (Birleşme-Tam bölünme gibi tasfiyesiz sona erme halleri.) Tasfiye halindeki şirket tasfiye sonuna kadar tüzel kişiliğini korur. Ticaret </a:t>
            </a:r>
            <a:r>
              <a:rPr lang="tr-TR" sz="2500" dirty="0" err="1">
                <a:latin typeface="Candara" panose="020E0502030303020204" pitchFamily="34" charset="0"/>
              </a:rPr>
              <a:t>ünvanına</a:t>
            </a:r>
            <a:r>
              <a:rPr lang="tr-TR" sz="2500" dirty="0">
                <a:latin typeface="Candara" panose="020E0502030303020204" pitchFamily="34" charset="0"/>
              </a:rPr>
              <a:t>    </a:t>
            </a:r>
            <a:r>
              <a:rPr lang="tr-TR" sz="2500" b="1" dirty="0">
                <a:solidFill>
                  <a:srgbClr val="FF0000"/>
                </a:solidFill>
                <a:latin typeface="Candara" panose="020E0502030303020204" pitchFamily="34" charset="0"/>
              </a:rPr>
              <a:t>‘’ </a:t>
            </a:r>
            <a:r>
              <a:rPr lang="tr-TR" sz="2500" b="1" dirty="0" smtClean="0">
                <a:solidFill>
                  <a:srgbClr val="FF0000"/>
                </a:solidFill>
                <a:latin typeface="Candara" panose="020E0502030303020204" pitchFamily="34" charset="0"/>
              </a:rPr>
              <a:t>Tasfiye Halinde ’’ </a:t>
            </a:r>
            <a:r>
              <a:rPr lang="tr-TR" sz="2500" dirty="0">
                <a:latin typeface="Candara" panose="020E0502030303020204" pitchFamily="34" charset="0"/>
              </a:rPr>
              <a:t>ibaresi eklenir. Bu durumda şirket organlarının yetkileri tasfiye amacıyla sınırlanmış olmaktadır. ( TTK. m.533 )</a:t>
            </a:r>
            <a:endParaRPr lang="tr-TR" sz="2500" b="1" dirty="0">
              <a:latin typeface="Candara" panose="020E0502030303020204" pitchFamily="34" charset="0"/>
            </a:endParaRPr>
          </a:p>
          <a:p>
            <a:pPr marL="342900" indent="-342900" algn="just">
              <a:buFont typeface="Arial" panose="020B0604020202020204" pitchFamily="34" charset="0"/>
              <a:buChar char="•"/>
            </a:pPr>
            <a:r>
              <a:rPr lang="tr-TR" sz="2500" b="1" dirty="0" smtClean="0">
                <a:solidFill>
                  <a:srgbClr val="FF0000"/>
                </a:solidFill>
                <a:latin typeface="Candara" panose="020E0502030303020204" pitchFamily="34" charset="0"/>
              </a:rPr>
              <a:t>İflas Halinde Tasfiye:</a:t>
            </a:r>
            <a:r>
              <a:rPr lang="tr-TR" sz="2500" dirty="0" smtClean="0">
                <a:latin typeface="Candara" panose="020E0502030303020204" pitchFamily="34" charset="0"/>
              </a:rPr>
              <a:t>  </a:t>
            </a:r>
            <a:r>
              <a:rPr lang="tr-TR" sz="2500" dirty="0">
                <a:latin typeface="Candara" panose="020E0502030303020204" pitchFamily="34" charset="0"/>
              </a:rPr>
              <a:t>Şirketin iflas etmesi durumunda tasfiye işleri 2004 sayılı İcra ve İflas Kanunu hükümlerince iflas idaresi tarafından yapılır.  ( TTK. m.534 ) </a:t>
            </a:r>
          </a:p>
          <a:p>
            <a:pPr marL="342900" indent="-342900" algn="just">
              <a:buFont typeface="Arial" panose="020B0604020202020204" pitchFamily="34" charset="0"/>
              <a:buChar char="•"/>
            </a:pPr>
            <a:r>
              <a:rPr lang="tr-TR" sz="2500" b="1" dirty="0" smtClean="0">
                <a:solidFill>
                  <a:srgbClr val="FF0000"/>
                </a:solidFill>
                <a:latin typeface="Candara" panose="020E0502030303020204" pitchFamily="34" charset="0"/>
              </a:rPr>
              <a:t>Tasfiye Halindeki Şirkette Organların Durumu: </a:t>
            </a:r>
            <a:r>
              <a:rPr lang="tr-TR" sz="2500" dirty="0">
                <a:latin typeface="Candara" panose="020E0502030303020204" pitchFamily="34" charset="0"/>
              </a:rPr>
              <a:t>Şirket tasfiye haline girince mevcut organlarını korumaktadır. ( genel kurul – yönetim kurulu ) Ancak bu organların görev ve yetkileri  tasfiye gayesine hizmet etmekle sınırlanmıştır. Tasfiye halinde </a:t>
            </a:r>
            <a:r>
              <a:rPr lang="tr-TR" sz="2500" dirty="0" smtClean="0">
                <a:latin typeface="Candara" panose="020E0502030303020204" pitchFamily="34" charset="0"/>
              </a:rPr>
              <a:t>bulunan </a:t>
            </a:r>
            <a:r>
              <a:rPr lang="tr-TR" sz="2500" dirty="0">
                <a:latin typeface="Candara" panose="020E0502030303020204" pitchFamily="34" charset="0"/>
              </a:rPr>
              <a:t>bir şirketin genel kurulu tasfiye memurları tarafından toplantıya çağrılır</a:t>
            </a:r>
            <a:r>
              <a:rPr lang="tr-TR" sz="2500" dirty="0" smtClean="0">
                <a:latin typeface="Candara" panose="020E0502030303020204" pitchFamily="34" charset="0"/>
              </a:rPr>
              <a:t>.( </a:t>
            </a:r>
            <a:r>
              <a:rPr lang="tr-TR" sz="2500" dirty="0">
                <a:latin typeface="Candara" panose="020E0502030303020204" pitchFamily="34" charset="0"/>
              </a:rPr>
              <a:t>TTK. M. </a:t>
            </a:r>
            <a:r>
              <a:rPr lang="tr-TR" sz="2500" dirty="0" smtClean="0">
                <a:latin typeface="Candara" panose="020E0502030303020204" pitchFamily="34" charset="0"/>
              </a:rPr>
              <a:t>535) </a:t>
            </a:r>
          </a:p>
          <a:p>
            <a:pPr marL="342900" indent="-342900" algn="just">
              <a:buFont typeface="Arial" panose="020B0604020202020204" pitchFamily="34" charset="0"/>
              <a:buChar char="•"/>
            </a:pPr>
            <a:endParaRPr lang="tr-TR" sz="2500" dirty="0" smtClean="0">
              <a:latin typeface="Candara" panose="020E0502030303020204" pitchFamily="34" charset="0"/>
            </a:endParaRPr>
          </a:p>
          <a:p>
            <a:endParaRPr lang="tr-TR" sz="2800" b="1" dirty="0"/>
          </a:p>
          <a:p>
            <a:endParaRPr lang="tr-TR" sz="2800" b="1" dirty="0" smtClean="0"/>
          </a:p>
          <a:p>
            <a:endParaRPr lang="tr-TR" sz="2800" dirty="0"/>
          </a:p>
        </p:txBody>
      </p:sp>
    </p:spTree>
    <p:extLst>
      <p:ext uri="{BB962C8B-B14F-4D97-AF65-F5344CB8AC3E}">
        <p14:creationId xmlns:p14="http://schemas.microsoft.com/office/powerpoint/2010/main" val="41553880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Angles</Template>
  <TotalTime>6786</TotalTime>
  <Words>2394</Words>
  <Application>Microsoft Office PowerPoint</Application>
  <PresentationFormat>Özel</PresentationFormat>
  <Paragraphs>318</Paragraphs>
  <Slides>38</Slides>
  <Notes>0</Notes>
  <HiddenSlides>0</HiddenSlides>
  <MMClips>0</MMClips>
  <ScaleCrop>false</ScaleCrop>
  <HeadingPairs>
    <vt:vector size="6" baseType="variant">
      <vt:variant>
        <vt:lpstr>Tema</vt:lpstr>
      </vt:variant>
      <vt:variant>
        <vt:i4>1</vt:i4>
      </vt:variant>
      <vt:variant>
        <vt:lpstr>Katıştırılmış OLE Hizmet Programları</vt:lpstr>
      </vt:variant>
      <vt:variant>
        <vt:i4>3</vt:i4>
      </vt:variant>
      <vt:variant>
        <vt:lpstr>Slayt Başlıkları</vt:lpstr>
      </vt:variant>
      <vt:variant>
        <vt:i4>38</vt:i4>
      </vt:variant>
    </vt:vector>
  </HeadingPairs>
  <TitlesOfParts>
    <vt:vector size="42" baseType="lpstr">
      <vt:lpstr>Office Teması</vt:lpstr>
      <vt:lpstr>Document</vt:lpstr>
      <vt:lpstr>Belge</vt:lpstr>
      <vt:lpstr>Adobe Acrobat Document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GÖKHAN MİRAHMETOĞLU</dc:creator>
  <cp:lastModifiedBy>Customer</cp:lastModifiedBy>
  <cp:revision>511</cp:revision>
  <cp:lastPrinted>2019-01-10T11:42:55Z</cp:lastPrinted>
  <dcterms:created xsi:type="dcterms:W3CDTF">2018-01-25T08:42:03Z</dcterms:created>
  <dcterms:modified xsi:type="dcterms:W3CDTF">2024-02-09T08:56:57Z</dcterms:modified>
</cp:coreProperties>
</file>